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88" r:id="rId3"/>
    <p:sldId id="384" r:id="rId4"/>
    <p:sldId id="257" r:id="rId5"/>
    <p:sldId id="258" r:id="rId6"/>
    <p:sldId id="294" r:id="rId7"/>
    <p:sldId id="295" r:id="rId8"/>
    <p:sldId id="289" r:id="rId9"/>
    <p:sldId id="260" r:id="rId10"/>
    <p:sldId id="261" r:id="rId11"/>
    <p:sldId id="262" r:id="rId12"/>
    <p:sldId id="390" r:id="rId13"/>
    <p:sldId id="391" r:id="rId14"/>
    <p:sldId id="272" r:id="rId15"/>
    <p:sldId id="268" r:id="rId16"/>
    <p:sldId id="296" r:id="rId17"/>
    <p:sldId id="297" r:id="rId18"/>
    <p:sldId id="322" r:id="rId19"/>
    <p:sldId id="324" r:id="rId20"/>
    <p:sldId id="327" r:id="rId21"/>
    <p:sldId id="328" r:id="rId22"/>
    <p:sldId id="329" r:id="rId23"/>
    <p:sldId id="378" r:id="rId24"/>
    <p:sldId id="332" r:id="rId25"/>
    <p:sldId id="330" r:id="rId26"/>
    <p:sldId id="333" r:id="rId27"/>
    <p:sldId id="392" r:id="rId28"/>
    <p:sldId id="325" r:id="rId29"/>
    <p:sldId id="334" r:id="rId30"/>
    <p:sldId id="290" r:id="rId31"/>
    <p:sldId id="338" r:id="rId32"/>
    <p:sldId id="339" r:id="rId33"/>
    <p:sldId id="375" r:id="rId34"/>
    <p:sldId id="376" r:id="rId35"/>
    <p:sldId id="367" r:id="rId36"/>
    <p:sldId id="298" r:id="rId37"/>
    <p:sldId id="380" r:id="rId38"/>
    <p:sldId id="304" r:id="rId39"/>
    <p:sldId id="307" r:id="rId40"/>
    <p:sldId id="363" r:id="rId41"/>
    <p:sldId id="265" r:id="rId42"/>
    <p:sldId id="266" r:id="rId43"/>
    <p:sldId id="287" r:id="rId44"/>
    <p:sldId id="278" r:id="rId45"/>
    <p:sldId id="316" r:id="rId46"/>
    <p:sldId id="317" r:id="rId47"/>
    <p:sldId id="291" r:id="rId48"/>
    <p:sldId id="274" r:id="rId49"/>
    <p:sldId id="308" r:id="rId50"/>
    <p:sldId id="371" r:id="rId51"/>
    <p:sldId id="372" r:id="rId52"/>
    <p:sldId id="373" r:id="rId53"/>
    <p:sldId id="374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275" r:id="rId62"/>
    <p:sldId id="273" r:id="rId63"/>
    <p:sldId id="276" r:id="rId64"/>
    <p:sldId id="277" r:id="rId65"/>
    <p:sldId id="318" r:id="rId66"/>
    <p:sldId id="361" r:id="rId67"/>
    <p:sldId id="364" r:id="rId68"/>
    <p:sldId id="320" r:id="rId69"/>
    <p:sldId id="303" r:id="rId70"/>
    <p:sldId id="342" r:id="rId71"/>
    <p:sldId id="343" r:id="rId72"/>
    <p:sldId id="344" r:id="rId73"/>
    <p:sldId id="385" r:id="rId74"/>
    <p:sldId id="386" r:id="rId75"/>
    <p:sldId id="388" r:id="rId76"/>
    <p:sldId id="387" r:id="rId77"/>
    <p:sldId id="389" r:id="rId78"/>
    <p:sldId id="341" r:id="rId79"/>
    <p:sldId id="345" r:id="rId80"/>
    <p:sldId id="347" r:id="rId81"/>
    <p:sldId id="360" r:id="rId82"/>
    <p:sldId id="365" r:id="rId83"/>
    <p:sldId id="348" r:id="rId84"/>
    <p:sldId id="349" r:id="rId85"/>
    <p:sldId id="350" r:id="rId86"/>
    <p:sldId id="357" r:id="rId87"/>
    <p:sldId id="354" r:id="rId88"/>
    <p:sldId id="355" r:id="rId89"/>
    <p:sldId id="359" r:id="rId90"/>
    <p:sldId id="358" r:id="rId91"/>
    <p:sldId id="369" r:id="rId92"/>
    <p:sldId id="351" r:id="rId93"/>
    <p:sldId id="292" r:id="rId94"/>
    <p:sldId id="280" r:id="rId95"/>
    <p:sldId id="284" r:id="rId96"/>
    <p:sldId id="285" r:id="rId97"/>
    <p:sldId id="336" r:id="rId98"/>
    <p:sldId id="286" r:id="rId99"/>
    <p:sldId id="271" r:id="rId100"/>
    <p:sldId id="279" r:id="rId101"/>
    <p:sldId id="362" r:id="rId102"/>
    <p:sldId id="293" r:id="rId103"/>
    <p:sldId id="267" r:id="rId104"/>
    <p:sldId id="301" r:id="rId105"/>
    <p:sldId id="335" r:id="rId106"/>
    <p:sldId id="337" r:id="rId107"/>
    <p:sldId id="321" r:id="rId108"/>
    <p:sldId id="393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8FF73C-E930-4454-97F5-32698264B72A}">
          <p14:sldIdLst>
            <p14:sldId id="256"/>
          </p14:sldIdLst>
        </p14:section>
        <p14:section name="Смысл учебы" id="{AA8A6FFC-007F-4E19-8C5A-62B0F1581AB1}">
          <p14:sldIdLst>
            <p14:sldId id="288"/>
            <p14:sldId id="384"/>
            <p14:sldId id="257"/>
            <p14:sldId id="258"/>
            <p14:sldId id="294"/>
            <p14:sldId id="295"/>
          </p14:sldIdLst>
        </p14:section>
        <p14:section name="Трагедия профессии программист" id="{A2D7259F-B743-46B0-BB3B-82F0AE9898B7}">
          <p14:sldIdLst>
            <p14:sldId id="289"/>
            <p14:sldId id="260"/>
            <p14:sldId id="261"/>
            <p14:sldId id="262"/>
            <p14:sldId id="390"/>
            <p14:sldId id="391"/>
            <p14:sldId id="272"/>
            <p14:sldId id="268"/>
            <p14:sldId id="296"/>
            <p14:sldId id="297"/>
          </p14:sldIdLst>
        </p14:section>
        <p14:section name="О непрофессионализме и чтении" id="{EFA37F65-66AC-4A27-AA12-49C4168F0447}">
          <p14:sldIdLst>
            <p14:sldId id="322"/>
            <p14:sldId id="324"/>
            <p14:sldId id="327"/>
            <p14:sldId id="328"/>
            <p14:sldId id="329"/>
            <p14:sldId id="378"/>
            <p14:sldId id="332"/>
            <p14:sldId id="330"/>
            <p14:sldId id="333"/>
            <p14:sldId id="392"/>
            <p14:sldId id="325"/>
            <p14:sldId id="334"/>
          </p14:sldIdLst>
        </p14:section>
        <p14:section name="О целях" id="{DF714C36-5FB6-4BED-9441-7CD7F5B7FA74}">
          <p14:sldIdLst>
            <p14:sldId id="290"/>
            <p14:sldId id="338"/>
            <p14:sldId id="339"/>
            <p14:sldId id="375"/>
            <p14:sldId id="376"/>
            <p14:sldId id="367"/>
            <p14:sldId id="298"/>
            <p14:sldId id="380"/>
          </p14:sldIdLst>
        </p14:section>
        <p14:section name="Как включать мозг?" id="{BC1D85F8-E563-4717-9824-ED3260457E68}">
          <p14:sldIdLst>
            <p14:sldId id="304"/>
            <p14:sldId id="307"/>
            <p14:sldId id="363"/>
            <p14:sldId id="265"/>
            <p14:sldId id="266"/>
            <p14:sldId id="287"/>
            <p14:sldId id="278"/>
            <p14:sldId id="316"/>
            <p14:sldId id="317"/>
          </p14:sldIdLst>
        </p14:section>
        <p14:section name="О видеогруппе" id="{33C1115C-5493-4583-9D2A-0EEEC0B8AF84}">
          <p14:sldIdLst>
            <p14:sldId id="291"/>
            <p14:sldId id="274"/>
            <p14:sldId id="308"/>
            <p14:sldId id="371"/>
            <p14:sldId id="372"/>
            <p14:sldId id="373"/>
            <p14:sldId id="374"/>
            <p14:sldId id="309"/>
            <p14:sldId id="310"/>
            <p14:sldId id="311"/>
            <p14:sldId id="312"/>
            <p14:sldId id="313"/>
            <p14:sldId id="314"/>
            <p14:sldId id="315"/>
            <p14:sldId id="275"/>
            <p14:sldId id="273"/>
            <p14:sldId id="276"/>
            <p14:sldId id="277"/>
            <p14:sldId id="318"/>
            <p14:sldId id="361"/>
            <p14:sldId id="364"/>
            <p14:sldId id="320"/>
            <p14:sldId id="303"/>
          </p14:sldIdLst>
        </p14:section>
        <p14:section name="О науке и индустрии" id="{F01756B8-6370-48DC-9783-4742DD62967E}">
          <p14:sldIdLst>
            <p14:sldId id="342"/>
            <p14:sldId id="343"/>
            <p14:sldId id="344"/>
            <p14:sldId id="385"/>
            <p14:sldId id="386"/>
            <p14:sldId id="388"/>
            <p14:sldId id="387"/>
            <p14:sldId id="389"/>
            <p14:sldId id="341"/>
          </p14:sldIdLst>
        </p14:section>
        <p14:section name="Призвание" id="{8DC27AB1-3EC6-441D-BAB4-E439FF8CBB24}">
          <p14:sldIdLst>
            <p14:sldId id="345"/>
            <p14:sldId id="347"/>
            <p14:sldId id="360"/>
            <p14:sldId id="365"/>
            <p14:sldId id="348"/>
          </p14:sldIdLst>
        </p14:section>
        <p14:section name="информация" id="{0EEFE5DE-6479-4EBC-B371-7B4BF64ED562}">
          <p14:sldIdLst>
            <p14:sldId id="349"/>
            <p14:sldId id="350"/>
            <p14:sldId id="357"/>
            <p14:sldId id="354"/>
            <p14:sldId id="355"/>
            <p14:sldId id="359"/>
            <p14:sldId id="358"/>
            <p14:sldId id="369"/>
            <p14:sldId id="351"/>
          </p14:sldIdLst>
        </p14:section>
        <p14:section name="Жизненный цикл программиста" id="{4A6DF3B8-D431-4B4C-9BE7-C2E06361D61B}">
          <p14:sldIdLst>
            <p14:sldId id="292"/>
            <p14:sldId id="280"/>
            <p14:sldId id="284"/>
            <p14:sldId id="285"/>
            <p14:sldId id="336"/>
            <p14:sldId id="286"/>
            <p14:sldId id="271"/>
            <p14:sldId id="279"/>
            <p14:sldId id="362"/>
            <p14:sldId id="293"/>
            <p14:sldId id="267"/>
            <p14:sldId id="301"/>
            <p14:sldId id="335"/>
            <p14:sldId id="337"/>
            <p14:sldId id="321"/>
            <p14:sldId id="3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0890" autoAdjust="0"/>
    <p:restoredTop sz="94660"/>
  </p:normalViewPr>
  <p:slideViewPr>
    <p:cSldViewPr>
      <p:cViewPr varScale="1">
        <p:scale>
          <a:sx n="75" d="100"/>
          <a:sy n="75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ave2016\Video\ppt\&#1043;&#1088;&#1072;&#1092;&#1080;&#1082;%20&#1082;%201%20&#1083;&#1077;&#1082;&#1094;&#1080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ave2016\Video\ppt\&#1043;&#1088;&#1072;&#1092;&#1080;&#1082;%20&#1082;%201%20&#1083;&#1077;&#1082;&#1094;&#1080;&#108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ave2016\Video\ppt\&#1043;&#1088;&#1072;&#1092;&#1080;&#1082;%20&#1082;%201%20&#1083;&#1077;&#1082;&#1094;&#1080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ave2016\Video\ppt\&#1043;&#1088;&#1072;&#1092;&#1080;&#1082;%20&#1082;%201%20&#1083;&#1077;&#1082;&#1094;&#108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200" b="1">
                <a:solidFill>
                  <a:schemeClr val="tx1"/>
                </a:solidFill>
              </a:rPr>
              <a:t>Опрос студентов Гарварда в 1979–1989  годах </a:t>
            </a:r>
            <a:endParaRPr lang="en-US" sz="22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Sheet1!$A$1:$A$3</c:f>
              <c:strCache>
                <c:ptCount val="3"/>
                <c:pt idx="0">
                  <c:v>Имеют записанные цели</c:v>
                </c:pt>
                <c:pt idx="1">
                  <c:v>Имеют цели, но не записывают их</c:v>
                </c:pt>
                <c:pt idx="2">
                  <c:v>Цель - закончить учебу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0.03</c:v>
                </c:pt>
                <c:pt idx="1">
                  <c:v>0.13</c:v>
                </c:pt>
                <c:pt idx="2">
                  <c:v>0.84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030336"/>
        <c:axId val="122089472"/>
      </c:barChart>
      <c:catAx>
        <c:axId val="12203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089472"/>
        <c:crosses val="autoZero"/>
        <c:auto val="1"/>
        <c:lblAlgn val="ctr"/>
        <c:lblOffset val="100"/>
        <c:noMultiLvlLbl val="0"/>
      </c:catAx>
      <c:valAx>
        <c:axId val="12208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03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200" b="1">
                <a:solidFill>
                  <a:schemeClr val="tx1"/>
                </a:solidFill>
              </a:rPr>
              <a:t>Доходы опрошенных выпускников Гарварда в 1989 году</a:t>
            </a:r>
            <a:endParaRPr lang="en-US" sz="22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Sheet1!$A$1:$A$3</c:f>
              <c:strCache>
                <c:ptCount val="3"/>
                <c:pt idx="0">
                  <c:v>Имеют записанные цели</c:v>
                </c:pt>
                <c:pt idx="1">
                  <c:v>Имеют цели, но не записывают их</c:v>
                </c:pt>
                <c:pt idx="2">
                  <c:v>Цель - закончить учебу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0.03</c:v>
                </c:pt>
                <c:pt idx="1">
                  <c:v>0.13</c:v>
                </c:pt>
                <c:pt idx="2">
                  <c:v>0.84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Sheet1!$A$1:$A$3</c:f>
              <c:strCache>
                <c:ptCount val="3"/>
                <c:pt idx="0">
                  <c:v>Имеют записанные цели</c:v>
                </c:pt>
                <c:pt idx="1">
                  <c:v>Имеют цели, но не записывают их</c:v>
                </c:pt>
                <c:pt idx="2">
                  <c:v>Цель - закончить учебу</c:v>
                </c:pt>
              </c:strCache>
            </c:strRef>
          </c:cat>
          <c:val>
            <c:numRef>
              <c:f>Sheet1!$C$1:$C$3</c:f>
              <c:numCache>
                <c:formatCode>0%</c:formatCode>
                <c:ptCount val="3"/>
                <c:pt idx="0">
                  <c:v>0.91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438400"/>
        <c:axId val="124439936"/>
      </c:barChart>
      <c:catAx>
        <c:axId val="12443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39936"/>
        <c:crosses val="autoZero"/>
        <c:auto val="1"/>
        <c:lblAlgn val="ctr"/>
        <c:lblOffset val="100"/>
        <c:noMultiLvlLbl val="0"/>
      </c:catAx>
      <c:valAx>
        <c:axId val="12443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3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Энергия для подвигов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12843037477457E-2"/>
          <c:y val="1.9502688843841098E-2"/>
          <c:w val="0.91235577695645187"/>
          <c:h val="0.916536709857788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Энергия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1</c:v>
                </c:pt>
                <c:pt idx="1">
                  <c:v>97</c:v>
                </c:pt>
                <c:pt idx="2">
                  <c:v>85</c:v>
                </c:pt>
                <c:pt idx="3">
                  <c:v>73</c:v>
                </c:pt>
                <c:pt idx="4">
                  <c:v>65</c:v>
                </c:pt>
                <c:pt idx="5">
                  <c:v>60</c:v>
                </c:pt>
                <c:pt idx="6">
                  <c:v>40</c:v>
                </c:pt>
                <c:pt idx="7">
                  <c:v>44</c:v>
                </c:pt>
                <c:pt idx="8">
                  <c:v>47</c:v>
                </c:pt>
                <c:pt idx="9">
                  <c:v>39</c:v>
                </c:pt>
                <c:pt idx="10">
                  <c:v>40</c:v>
                </c:pt>
                <c:pt idx="11">
                  <c:v>15</c:v>
                </c:pt>
                <c:pt idx="12">
                  <c:v>25</c:v>
                </c:pt>
                <c:pt idx="13">
                  <c:v>25</c:v>
                </c:pt>
                <c:pt idx="14">
                  <c:v>10</c:v>
                </c:pt>
                <c:pt idx="15">
                  <c:v>15</c:v>
                </c:pt>
                <c:pt idx="16">
                  <c:v>5</c:v>
                </c:pt>
                <c:pt idx="17">
                  <c:v>10</c:v>
                </c:pt>
                <c:pt idx="18">
                  <c:v>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305024"/>
        <c:axId val="126306944"/>
      </c:scatterChart>
      <c:valAx>
        <c:axId val="126305024"/>
        <c:scaling>
          <c:orientation val="minMax"/>
          <c:max val="9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26306944"/>
        <c:crosses val="autoZero"/>
        <c:crossBetween val="midCat"/>
        <c:majorUnit val="10"/>
      </c:valAx>
      <c:valAx>
        <c:axId val="126306944"/>
        <c:scaling>
          <c:orientation val="minMax"/>
          <c:max val="1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305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739894614842337"/>
          <c:y val="0.16816998983457165"/>
          <c:w val="0.14672736469398079"/>
          <c:h val="0.3501531566519300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12843037477457E-2"/>
          <c:y val="1.9502688843841098E-2"/>
          <c:w val="0.91235577695645187"/>
          <c:h val="0.916536709857788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Энергия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1</c:v>
                </c:pt>
                <c:pt idx="1">
                  <c:v>97</c:v>
                </c:pt>
                <c:pt idx="2">
                  <c:v>85</c:v>
                </c:pt>
                <c:pt idx="3">
                  <c:v>73</c:v>
                </c:pt>
                <c:pt idx="4">
                  <c:v>65</c:v>
                </c:pt>
                <c:pt idx="5">
                  <c:v>60</c:v>
                </c:pt>
                <c:pt idx="6">
                  <c:v>40</c:v>
                </c:pt>
                <c:pt idx="7">
                  <c:v>44</c:v>
                </c:pt>
                <c:pt idx="8">
                  <c:v>47</c:v>
                </c:pt>
                <c:pt idx="9">
                  <c:v>39</c:v>
                </c:pt>
                <c:pt idx="10">
                  <c:v>40</c:v>
                </c:pt>
                <c:pt idx="11">
                  <c:v>15</c:v>
                </c:pt>
                <c:pt idx="12">
                  <c:v>25</c:v>
                </c:pt>
                <c:pt idx="13">
                  <c:v>25</c:v>
                </c:pt>
                <c:pt idx="14">
                  <c:v>10</c:v>
                </c:pt>
                <c:pt idx="15">
                  <c:v>15</c:v>
                </c:pt>
                <c:pt idx="16">
                  <c:v>5</c:v>
                </c:pt>
                <c:pt idx="17">
                  <c:v>10</c:v>
                </c:pt>
                <c:pt idx="18">
                  <c:v>9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Опыт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27</c:v>
                </c:pt>
                <c:pt idx="5">
                  <c:v>35</c:v>
                </c:pt>
                <c:pt idx="6">
                  <c:v>45</c:v>
                </c:pt>
                <c:pt idx="7">
                  <c:v>60</c:v>
                </c:pt>
                <c:pt idx="8">
                  <c:v>70</c:v>
                </c:pt>
                <c:pt idx="9">
                  <c:v>78</c:v>
                </c:pt>
                <c:pt idx="10">
                  <c:v>83</c:v>
                </c:pt>
                <c:pt idx="11">
                  <c:v>87</c:v>
                </c:pt>
                <c:pt idx="12">
                  <c:v>90</c:v>
                </c:pt>
                <c:pt idx="13">
                  <c:v>93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358272"/>
        <c:axId val="126360192"/>
      </c:scatterChart>
      <c:valAx>
        <c:axId val="126358272"/>
        <c:scaling>
          <c:orientation val="minMax"/>
          <c:max val="9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26360192"/>
        <c:crosses val="autoZero"/>
        <c:crossBetween val="midCat"/>
        <c:majorUnit val="10"/>
      </c:valAx>
      <c:valAx>
        <c:axId val="126360192"/>
        <c:scaling>
          <c:orientation val="minMax"/>
          <c:max val="1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3582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739894614842337"/>
          <c:y val="0.16816998983457165"/>
          <c:w val="0.14672736469398079"/>
          <c:h val="0.3501531566519300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12843037477457E-2"/>
          <c:y val="1.9502688843841098E-2"/>
          <c:w val="0.91235577695645187"/>
          <c:h val="0.916536709857788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Энергия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1</c:v>
                </c:pt>
                <c:pt idx="1">
                  <c:v>97</c:v>
                </c:pt>
                <c:pt idx="2">
                  <c:v>85</c:v>
                </c:pt>
                <c:pt idx="3">
                  <c:v>73</c:v>
                </c:pt>
                <c:pt idx="4">
                  <c:v>65</c:v>
                </c:pt>
                <c:pt idx="5">
                  <c:v>60</c:v>
                </c:pt>
                <c:pt idx="6">
                  <c:v>40</c:v>
                </c:pt>
                <c:pt idx="7">
                  <c:v>44</c:v>
                </c:pt>
                <c:pt idx="8">
                  <c:v>47</c:v>
                </c:pt>
                <c:pt idx="9">
                  <c:v>39</c:v>
                </c:pt>
                <c:pt idx="10">
                  <c:v>40</c:v>
                </c:pt>
                <c:pt idx="11">
                  <c:v>15</c:v>
                </c:pt>
                <c:pt idx="12">
                  <c:v>25</c:v>
                </c:pt>
                <c:pt idx="13">
                  <c:v>25</c:v>
                </c:pt>
                <c:pt idx="14">
                  <c:v>10</c:v>
                </c:pt>
                <c:pt idx="15">
                  <c:v>15</c:v>
                </c:pt>
                <c:pt idx="16">
                  <c:v>5</c:v>
                </c:pt>
                <c:pt idx="17">
                  <c:v>10</c:v>
                </c:pt>
                <c:pt idx="18">
                  <c:v>9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Опыт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27</c:v>
                </c:pt>
                <c:pt idx="5">
                  <c:v>35</c:v>
                </c:pt>
                <c:pt idx="6">
                  <c:v>45</c:v>
                </c:pt>
                <c:pt idx="7">
                  <c:v>60</c:v>
                </c:pt>
                <c:pt idx="8">
                  <c:v>70</c:v>
                </c:pt>
                <c:pt idx="9">
                  <c:v>78</c:v>
                </c:pt>
                <c:pt idx="10">
                  <c:v>83</c:v>
                </c:pt>
                <c:pt idx="11">
                  <c:v>87</c:v>
                </c:pt>
                <c:pt idx="12">
                  <c:v>90</c:v>
                </c:pt>
                <c:pt idx="13">
                  <c:v>93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Опыт 2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Sheet1!$D$2:$D$20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32</c:v>
                </c:pt>
                <c:pt idx="5">
                  <c:v>45</c:v>
                </c:pt>
                <c:pt idx="6">
                  <c:v>60</c:v>
                </c:pt>
                <c:pt idx="7">
                  <c:v>70</c:v>
                </c:pt>
                <c:pt idx="8">
                  <c:v>75</c:v>
                </c:pt>
                <c:pt idx="9">
                  <c:v>80</c:v>
                </c:pt>
                <c:pt idx="10">
                  <c:v>83</c:v>
                </c:pt>
                <c:pt idx="11">
                  <c:v>87</c:v>
                </c:pt>
                <c:pt idx="12">
                  <c:v>90</c:v>
                </c:pt>
                <c:pt idx="13">
                  <c:v>93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Опыт 3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star"/>
            <c:size val="9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Sheet1!$E$2:$E$20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27</c:v>
                </c:pt>
                <c:pt idx="5">
                  <c:v>35</c:v>
                </c:pt>
                <c:pt idx="6">
                  <c:v>45</c:v>
                </c:pt>
                <c:pt idx="7">
                  <c:v>45</c:v>
                </c:pt>
                <c:pt idx="8">
                  <c:v>55</c:v>
                </c:pt>
                <c:pt idx="9">
                  <c:v>50</c:v>
                </c:pt>
                <c:pt idx="10">
                  <c:v>53</c:v>
                </c:pt>
                <c:pt idx="11">
                  <c:v>40</c:v>
                </c:pt>
                <c:pt idx="12">
                  <c:v>42</c:v>
                </c:pt>
                <c:pt idx="13">
                  <c:v>30</c:v>
                </c:pt>
                <c:pt idx="14">
                  <c:v>25</c:v>
                </c:pt>
                <c:pt idx="15">
                  <c:v>25</c:v>
                </c:pt>
                <c:pt idx="16">
                  <c:v>20</c:v>
                </c:pt>
                <c:pt idx="17">
                  <c:v>20</c:v>
                </c:pt>
                <c:pt idx="18">
                  <c:v>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408576"/>
        <c:axId val="126484480"/>
      </c:scatterChart>
      <c:valAx>
        <c:axId val="126408576"/>
        <c:scaling>
          <c:orientation val="minMax"/>
          <c:max val="9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26484480"/>
        <c:crosses val="autoZero"/>
        <c:crossBetween val="midCat"/>
        <c:majorUnit val="10"/>
      </c:valAx>
      <c:valAx>
        <c:axId val="126484480"/>
        <c:scaling>
          <c:orientation val="minMax"/>
          <c:max val="1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4085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739894614842337"/>
          <c:y val="0.16816998983457165"/>
          <c:w val="0.14672736469398079"/>
          <c:h val="0.3501531566519300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12843037477457E-2"/>
          <c:y val="1.9502688843841098E-2"/>
          <c:w val="0.91235577695645187"/>
          <c:h val="0.91653670985778801"/>
        </c:manualLayout>
      </c:layout>
      <c:scatterChart>
        <c:scatterStyle val="smoothMarker"/>
        <c:varyColors val="0"/>
        <c:ser>
          <c:idx val="4"/>
          <c:order val="0"/>
          <c:tx>
            <c:strRef>
              <c:f>Sheet1!$C$1</c:f>
              <c:strCache>
                <c:ptCount val="1"/>
                <c:pt idx="0">
                  <c:v>Опыт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27</c:v>
                </c:pt>
                <c:pt idx="5">
                  <c:v>35</c:v>
                </c:pt>
                <c:pt idx="6">
                  <c:v>45</c:v>
                </c:pt>
                <c:pt idx="7">
                  <c:v>60</c:v>
                </c:pt>
                <c:pt idx="8">
                  <c:v>70</c:v>
                </c:pt>
                <c:pt idx="9">
                  <c:v>78</c:v>
                </c:pt>
                <c:pt idx="10">
                  <c:v>83</c:v>
                </c:pt>
                <c:pt idx="11">
                  <c:v>87</c:v>
                </c:pt>
                <c:pt idx="12">
                  <c:v>90</c:v>
                </c:pt>
                <c:pt idx="13">
                  <c:v>93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Опыт 2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Sheet1!$D$2:$D$20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32</c:v>
                </c:pt>
                <c:pt idx="5">
                  <c:v>45</c:v>
                </c:pt>
                <c:pt idx="6">
                  <c:v>60</c:v>
                </c:pt>
                <c:pt idx="7">
                  <c:v>70</c:v>
                </c:pt>
                <c:pt idx="8">
                  <c:v>75</c:v>
                </c:pt>
                <c:pt idx="9">
                  <c:v>80</c:v>
                </c:pt>
                <c:pt idx="10">
                  <c:v>83</c:v>
                </c:pt>
                <c:pt idx="11">
                  <c:v>87</c:v>
                </c:pt>
                <c:pt idx="12">
                  <c:v>90</c:v>
                </c:pt>
                <c:pt idx="13">
                  <c:v>93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Опыт 3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x"/>
            <c:size val="9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Sheet1!$E$2:$E$20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27</c:v>
                </c:pt>
                <c:pt idx="5">
                  <c:v>35</c:v>
                </c:pt>
                <c:pt idx="6">
                  <c:v>45</c:v>
                </c:pt>
                <c:pt idx="7">
                  <c:v>45</c:v>
                </c:pt>
                <c:pt idx="8">
                  <c:v>55</c:v>
                </c:pt>
                <c:pt idx="9">
                  <c:v>50</c:v>
                </c:pt>
                <c:pt idx="10">
                  <c:v>53</c:v>
                </c:pt>
                <c:pt idx="11">
                  <c:v>40</c:v>
                </c:pt>
                <c:pt idx="12">
                  <c:v>42</c:v>
                </c:pt>
                <c:pt idx="13">
                  <c:v>30</c:v>
                </c:pt>
                <c:pt idx="14">
                  <c:v>25</c:v>
                </c:pt>
                <c:pt idx="15">
                  <c:v>25</c:v>
                </c:pt>
                <c:pt idx="16">
                  <c:v>20</c:v>
                </c:pt>
                <c:pt idx="17">
                  <c:v>20</c:v>
                </c:pt>
                <c:pt idx="18">
                  <c:v>15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Карьера</c:v>
                </c:pt>
              </c:strCache>
            </c:strRef>
          </c:tx>
          <c:spPr>
            <a:ln>
              <a:solidFill>
                <a:srgbClr val="0070C0">
                  <a:alpha val="50000"/>
                </a:srgbClr>
              </a:solidFill>
            </a:ln>
          </c:spPr>
          <c:marker>
            <c:symbol val="circle"/>
            <c:size val="9"/>
            <c:spPr>
              <a:solidFill>
                <a:srgbClr val="0070C0">
                  <a:alpha val="50000"/>
                </a:srgbClr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Sheet1!$F$2:$F$20</c:f>
              <c:numCache>
                <c:formatCode>General</c:formatCode>
                <c:ptCount val="19"/>
                <c:pt idx="0">
                  <c:v>0.1506024096385542</c:v>
                </c:pt>
                <c:pt idx="1">
                  <c:v>29.216867469879517</c:v>
                </c:pt>
                <c:pt idx="2">
                  <c:v>38.403614457831324</c:v>
                </c:pt>
                <c:pt idx="3">
                  <c:v>43.975903614457827</c:v>
                </c:pt>
                <c:pt idx="4">
                  <c:v>52.861445783132524</c:v>
                </c:pt>
                <c:pt idx="5">
                  <c:v>63.253012048192765</c:v>
                </c:pt>
                <c:pt idx="6">
                  <c:v>54.21686746987951</c:v>
                </c:pt>
                <c:pt idx="7">
                  <c:v>79.518072289156621</c:v>
                </c:pt>
                <c:pt idx="8">
                  <c:v>99.096385542168662</c:v>
                </c:pt>
                <c:pt idx="9">
                  <c:v>91.626506024096372</c:v>
                </c:pt>
                <c:pt idx="10">
                  <c:v>99.999999999999986</c:v>
                </c:pt>
                <c:pt idx="11">
                  <c:v>39.307228915662648</c:v>
                </c:pt>
                <c:pt idx="12">
                  <c:v>67.771084337349393</c:v>
                </c:pt>
                <c:pt idx="13">
                  <c:v>70.03012048192771</c:v>
                </c:pt>
                <c:pt idx="14">
                  <c:v>28.6144578313253</c:v>
                </c:pt>
                <c:pt idx="15">
                  <c:v>43.373493975903614</c:v>
                </c:pt>
                <c:pt idx="16">
                  <c:v>14.608433734939759</c:v>
                </c:pt>
                <c:pt idx="17">
                  <c:v>29.518072289156624</c:v>
                </c:pt>
                <c:pt idx="18">
                  <c:v>26.837349397590359</c:v>
                </c:pt>
              </c:numCache>
            </c:numRef>
          </c:yVal>
          <c:smooth val="1"/>
        </c:ser>
        <c:ser>
          <c:idx val="5"/>
          <c:order val="4"/>
          <c:tx>
            <c:strRef>
              <c:f>Sheet1!$G$1</c:f>
              <c:strCache>
                <c:ptCount val="1"/>
                <c:pt idx="0">
                  <c:v>Карьера 2</c:v>
                </c:pt>
              </c:strCache>
            </c:strRef>
          </c:tx>
          <c:spPr>
            <a:ln>
              <a:solidFill>
                <a:srgbClr val="92D050">
                  <a:alpha val="50000"/>
                </a:srgbClr>
              </a:solidFill>
            </a:ln>
            <a:effectLst>
              <a:outerShdw sx="1000" sy="1000" algn="ctr" rotWithShape="0">
                <a:srgbClr val="000000"/>
              </a:outerShdw>
            </a:effectLst>
          </c:spPr>
          <c:marker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Sheet1!$G$2:$G$20</c:f>
              <c:numCache>
                <c:formatCode>General</c:formatCode>
                <c:ptCount val="19"/>
                <c:pt idx="0">
                  <c:v>0.1506024096385542</c:v>
                </c:pt>
                <c:pt idx="1">
                  <c:v>29.216867469879517</c:v>
                </c:pt>
                <c:pt idx="2">
                  <c:v>38.403614457831324</c:v>
                </c:pt>
                <c:pt idx="3">
                  <c:v>43.975903614457827</c:v>
                </c:pt>
                <c:pt idx="4">
                  <c:v>62.650602409638552</c:v>
                </c:pt>
                <c:pt idx="5">
                  <c:v>81.325301204819269</c:v>
                </c:pt>
                <c:pt idx="6">
                  <c:v>72.289156626506013</c:v>
                </c:pt>
                <c:pt idx="7">
                  <c:v>92.771084337349393</c:v>
                </c:pt>
                <c:pt idx="8">
                  <c:v>106.17469879518072</c:v>
                </c:pt>
                <c:pt idx="9">
                  <c:v>93.97590361445782</c:v>
                </c:pt>
                <c:pt idx="10">
                  <c:v>99.999999999999986</c:v>
                </c:pt>
                <c:pt idx="11">
                  <c:v>39.307228915662648</c:v>
                </c:pt>
                <c:pt idx="12">
                  <c:v>67.771084337349393</c:v>
                </c:pt>
                <c:pt idx="13">
                  <c:v>70.03012048192771</c:v>
                </c:pt>
                <c:pt idx="14">
                  <c:v>28.6144578313253</c:v>
                </c:pt>
                <c:pt idx="15">
                  <c:v>43.373493975903614</c:v>
                </c:pt>
                <c:pt idx="16">
                  <c:v>14.608433734939759</c:v>
                </c:pt>
                <c:pt idx="17">
                  <c:v>29.518072289156624</c:v>
                </c:pt>
                <c:pt idx="18">
                  <c:v>26.837349397590359</c:v>
                </c:pt>
              </c:numCache>
            </c:numRef>
          </c:yVal>
          <c:smooth val="1"/>
        </c:ser>
        <c:ser>
          <c:idx val="6"/>
          <c:order val="5"/>
          <c:tx>
            <c:strRef>
              <c:f>Sheet1!$H$1</c:f>
              <c:strCache>
                <c:ptCount val="1"/>
                <c:pt idx="0">
                  <c:v>Карьера 3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  <a:alpha val="50000"/>
                </a:schemeClr>
              </a:solidFill>
            </a:ln>
          </c:spPr>
          <c:marker>
            <c:symbol val="circle"/>
            <c:size val="9"/>
            <c:spPr>
              <a:solidFill>
                <a:schemeClr val="tx1">
                  <a:lumMod val="85000"/>
                  <a:lumOff val="15000"/>
                  <a:alpha val="50000"/>
                </a:schemeClr>
              </a:solidFill>
              <a:ln>
                <a:noFill/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</c:numCache>
            </c:numRef>
          </c:xVal>
          <c:yVal>
            <c:numRef>
              <c:f>Sheet1!$H$2:$H$20</c:f>
              <c:numCache>
                <c:formatCode>General</c:formatCode>
                <c:ptCount val="19"/>
                <c:pt idx="0">
                  <c:v>0.1506024096385542</c:v>
                </c:pt>
                <c:pt idx="1">
                  <c:v>29.216867469879517</c:v>
                </c:pt>
                <c:pt idx="2">
                  <c:v>38.403614457831324</c:v>
                </c:pt>
                <c:pt idx="3">
                  <c:v>43.975903614457827</c:v>
                </c:pt>
                <c:pt idx="4">
                  <c:v>52.861445783132524</c:v>
                </c:pt>
                <c:pt idx="5">
                  <c:v>63.253012048192765</c:v>
                </c:pt>
                <c:pt idx="6">
                  <c:v>54.21686746987951</c:v>
                </c:pt>
                <c:pt idx="7">
                  <c:v>59.638554216867462</c:v>
                </c:pt>
                <c:pt idx="8">
                  <c:v>77.861445783132524</c:v>
                </c:pt>
                <c:pt idx="9">
                  <c:v>58.734939759036138</c:v>
                </c:pt>
                <c:pt idx="10">
                  <c:v>63.855421686746979</c:v>
                </c:pt>
                <c:pt idx="11">
                  <c:v>18.072289156626503</c:v>
                </c:pt>
                <c:pt idx="12">
                  <c:v>31.626506024096383</c:v>
                </c:pt>
                <c:pt idx="13">
                  <c:v>22.590361445783131</c:v>
                </c:pt>
                <c:pt idx="14">
                  <c:v>7.5301204819277103</c:v>
                </c:pt>
                <c:pt idx="15">
                  <c:v>11.295180722891565</c:v>
                </c:pt>
                <c:pt idx="16">
                  <c:v>3.012048192771084</c:v>
                </c:pt>
                <c:pt idx="17">
                  <c:v>6.0240963855421681</c:v>
                </c:pt>
                <c:pt idx="18">
                  <c:v>4.0662650602409638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542592"/>
        <c:axId val="126544512"/>
      </c:scatterChart>
      <c:valAx>
        <c:axId val="126542592"/>
        <c:scaling>
          <c:orientation val="minMax"/>
          <c:max val="9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26544512"/>
        <c:crosses val="autoZero"/>
        <c:crossBetween val="midCat"/>
        <c:majorUnit val="10"/>
      </c:valAx>
      <c:valAx>
        <c:axId val="126544512"/>
        <c:scaling>
          <c:orientation val="minMax"/>
          <c:max val="1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542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739894614842337"/>
          <c:y val="0.16816998983457165"/>
          <c:w val="0.14672736469398079"/>
          <c:h val="0.3501531566519300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2DD4C-272B-4AA6-A0CF-A5543D88E949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218CC-D485-4054-8EB1-BD4C671D9F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88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A1BD5-EBFF-434A-A996-3204AAC05A36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11B92-1B69-4DD0-B378-A8A2B2B09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3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C04DC7-02F9-4EDA-8454-092393A19CC9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91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C04DC7-02F9-4EDA-8454-092393A19CC9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37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A614-2130-4B6F-A582-8A8BDB43ADAC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8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6DE2C-F1C1-4651-B1B1-F4785A4F5A4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39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2492896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Название доклада</a:t>
            </a:r>
            <a:endParaRPr lang="en-US" dirty="0"/>
          </a:p>
        </p:txBody>
      </p:sp>
      <p:sp>
        <p:nvSpPr>
          <p:cNvPr id="7" name="Shape 2"/>
          <p:cNvSpPr/>
          <p:nvPr userDrawn="1"/>
        </p:nvSpPr>
        <p:spPr>
          <a:xfrm>
            <a:off x="718546" y="4101450"/>
            <a:ext cx="721806" cy="102905"/>
          </a:xfrm>
          <a:prstGeom prst="rect">
            <a:avLst/>
          </a:prstGeom>
          <a:solidFill>
            <a:srgbClr val="FF971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8" name="Shape 3"/>
          <p:cNvSpPr/>
          <p:nvPr userDrawn="1"/>
        </p:nvSpPr>
        <p:spPr>
          <a:xfrm>
            <a:off x="216" y="4101450"/>
            <a:ext cx="721804" cy="102905"/>
          </a:xfrm>
          <a:prstGeom prst="rect">
            <a:avLst/>
          </a:prstGeom>
          <a:solidFill>
            <a:srgbClr val="F202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9" name="Shape 4"/>
          <p:cNvSpPr/>
          <p:nvPr userDrawn="1"/>
        </p:nvSpPr>
        <p:spPr>
          <a:xfrm>
            <a:off x="6642096" y="4101450"/>
            <a:ext cx="2501906" cy="102905"/>
          </a:xfrm>
          <a:prstGeom prst="rect">
            <a:avLst/>
          </a:prstGeom>
          <a:solidFill>
            <a:srgbClr val="7ECEF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" name="Shape 5"/>
          <p:cNvSpPr/>
          <p:nvPr userDrawn="1"/>
        </p:nvSpPr>
        <p:spPr>
          <a:xfrm>
            <a:off x="1432623" y="4101450"/>
            <a:ext cx="5216701" cy="102905"/>
          </a:xfrm>
          <a:prstGeom prst="rect">
            <a:avLst/>
          </a:prstGeom>
          <a:solidFill>
            <a:srgbClr val="2185C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11" name="image1.png" descr="GM_LAB_vg_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082677" y="158750"/>
            <a:ext cx="945441" cy="7369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084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932"/>
            <a:ext cx="7622497" cy="1143000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68052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23"/>
          <p:cNvSpPr/>
          <p:nvPr userDrawn="1"/>
        </p:nvSpPr>
        <p:spPr>
          <a:xfrm>
            <a:off x="892065" y="1217899"/>
            <a:ext cx="893703" cy="102905"/>
          </a:xfrm>
          <a:prstGeom prst="rect">
            <a:avLst/>
          </a:prstGeom>
          <a:solidFill>
            <a:srgbClr val="FF971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8" name="Shape 24"/>
          <p:cNvSpPr/>
          <p:nvPr userDrawn="1"/>
        </p:nvSpPr>
        <p:spPr>
          <a:xfrm>
            <a:off x="-1" y="1217899"/>
            <a:ext cx="893701" cy="102905"/>
          </a:xfrm>
          <a:prstGeom prst="rect">
            <a:avLst/>
          </a:prstGeom>
          <a:solidFill>
            <a:srgbClr val="F202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9" name="Shape 25"/>
          <p:cNvSpPr/>
          <p:nvPr userDrawn="1"/>
        </p:nvSpPr>
        <p:spPr>
          <a:xfrm>
            <a:off x="8243668" y="1217899"/>
            <a:ext cx="900332" cy="102905"/>
          </a:xfrm>
          <a:prstGeom prst="rect">
            <a:avLst/>
          </a:prstGeom>
          <a:solidFill>
            <a:srgbClr val="7ECEF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" name="Shape 26"/>
          <p:cNvSpPr/>
          <p:nvPr userDrawn="1"/>
        </p:nvSpPr>
        <p:spPr>
          <a:xfrm>
            <a:off x="1782707" y="1217899"/>
            <a:ext cx="6462608" cy="102905"/>
          </a:xfrm>
          <a:prstGeom prst="rect">
            <a:avLst/>
          </a:prstGeom>
          <a:solidFill>
            <a:srgbClr val="2185C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11" name="image1.png" descr="GM_LAB_vg_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082677" y="158750"/>
            <a:ext cx="945441" cy="73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8"/>
          <p:cNvSpPr/>
          <p:nvPr userDrawn="1"/>
        </p:nvSpPr>
        <p:spPr>
          <a:xfrm>
            <a:off x="12695" y="6349998"/>
            <a:ext cx="3686906" cy="52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037" tIns="46037" rIns="46037" bIns="46037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CS MSU Graphics&amp;Media Lab (Video </a:t>
            </a:r>
            <a:r>
              <a:rPr sz="1400" dirty="0" smtClean="0"/>
              <a:t>Group</a:t>
            </a:r>
            <a:r>
              <a:rPr lang="en-US" sz="1400" dirty="0" smtClean="0"/>
              <a:t>)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400" b="1" dirty="0" smtClean="0">
                <a:solidFill>
                  <a:srgbClr val="164FC0"/>
                </a:solidFill>
              </a:rPr>
              <a:t>www.compression.ru/video</a:t>
            </a:r>
            <a:endParaRPr sz="1400" b="1" dirty="0">
              <a:solidFill>
                <a:srgbClr val="164FC0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4212853" y="6139292"/>
            <a:ext cx="4319587" cy="71870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1400"/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J. K. Author, “Title of paper,” in </a:t>
            </a:r>
            <a:r>
              <a:rPr lang="en-US" i="1" dirty="0" smtClean="0"/>
              <a:t>Abbreviated Name </a:t>
            </a:r>
            <a:br>
              <a:rPr lang="en-US" i="1" dirty="0" smtClean="0"/>
            </a:br>
            <a:r>
              <a:rPr lang="en-US" i="1" dirty="0" smtClean="0"/>
              <a:t>of Conference</a:t>
            </a:r>
            <a:r>
              <a:rPr lang="en-US" dirty="0" smtClean="0"/>
              <a:t>, year</a:t>
            </a:r>
          </a:p>
        </p:txBody>
      </p:sp>
      <p:sp>
        <p:nvSpPr>
          <p:cNvPr id="13" name="Shape 63"/>
          <p:cNvSpPr>
            <a:spLocks noGrp="1"/>
          </p:cNvSpPr>
          <p:nvPr>
            <p:ph type="sldNum" sz="quarter" idx="11"/>
          </p:nvPr>
        </p:nvSpPr>
        <p:spPr>
          <a:xfrm>
            <a:off x="8555398" y="6486445"/>
            <a:ext cx="588602" cy="3133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r">
              <a:defRPr sz="1600">
                <a:solidFill>
                  <a:srgbClr val="21212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ack backgrou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41932"/>
            <a:ext cx="7622497" cy="11430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image1.png" descr="GM_LAB_vg_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2677" y="158750"/>
            <a:ext cx="945441" cy="73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28"/>
          <p:cNvSpPr/>
          <p:nvPr userDrawn="1"/>
        </p:nvSpPr>
        <p:spPr>
          <a:xfrm>
            <a:off x="12695" y="6349998"/>
            <a:ext cx="3686906" cy="52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037" tIns="46037" rIns="46037" bIns="46037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CS MSU Graphics&amp;Media Lab (Video </a:t>
            </a:r>
            <a:r>
              <a:rPr sz="1400" dirty="0" smtClean="0"/>
              <a:t>Group</a:t>
            </a:r>
            <a:r>
              <a:rPr lang="en-US" sz="1400" dirty="0" smtClean="0"/>
              <a:t>)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400" b="1" dirty="0" smtClean="0">
                <a:solidFill>
                  <a:schemeClr val="tx1"/>
                </a:solidFill>
              </a:rPr>
              <a:t>www.compression.ru/video</a:t>
            </a:r>
            <a:endParaRPr sz="1400" b="1" dirty="0">
              <a:solidFill>
                <a:schemeClr val="tx1"/>
              </a:solidFill>
            </a:endParaRPr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4212853" y="6139292"/>
            <a:ext cx="4319587" cy="718707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1400"/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J. K. Author, “Title of paper,” in </a:t>
            </a:r>
            <a:r>
              <a:rPr lang="en-US" i="1" dirty="0" smtClean="0"/>
              <a:t>Abbreviated Name </a:t>
            </a:r>
            <a:br>
              <a:rPr lang="en-US" i="1" dirty="0" smtClean="0"/>
            </a:br>
            <a:r>
              <a:rPr lang="en-US" i="1" dirty="0" smtClean="0"/>
              <a:t>of Conference</a:t>
            </a:r>
            <a:r>
              <a:rPr lang="en-US" dirty="0" smtClean="0"/>
              <a:t>, year</a:t>
            </a:r>
          </a:p>
        </p:txBody>
      </p:sp>
      <p:sp>
        <p:nvSpPr>
          <p:cNvPr id="9" name="Shape 63"/>
          <p:cNvSpPr>
            <a:spLocks noGrp="1"/>
          </p:cNvSpPr>
          <p:nvPr>
            <p:ph type="sldNum" sz="quarter" idx="11"/>
          </p:nvPr>
        </p:nvSpPr>
        <p:spPr>
          <a:xfrm>
            <a:off x="8555398" y="6486445"/>
            <a:ext cx="588602" cy="3133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8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44624"/>
            <a:ext cx="757118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Film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309320"/>
            <a:ext cx="2160240" cy="43269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aseline="0"/>
            </a:lvl1pPr>
          </a:lstStyle>
          <a:p>
            <a:pPr lvl="0"/>
            <a:r>
              <a:rPr lang="en-US" dirty="0" smtClean="0"/>
              <a:t>Left view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12160" y="6309320"/>
            <a:ext cx="2881586" cy="43269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aseline="0"/>
            </a:lvl1pPr>
          </a:lstStyle>
          <a:p>
            <a:pPr lvl="0"/>
            <a:r>
              <a:rPr lang="en-US" dirty="0" smtClean="0"/>
              <a:t>Frame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02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932"/>
            <a:ext cx="7622497" cy="1143000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3" cy="4680520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1800"/>
            </a:lvl1pPr>
            <a:lvl2pPr marL="914400" indent="-457200">
              <a:buFont typeface="+mj-lt"/>
              <a:buAutoNum type="arabicPeriod"/>
              <a:defRPr sz="1600"/>
            </a:lvl2pPr>
            <a:lvl3pPr marL="1371600" indent="-457200">
              <a:buFont typeface="+mj-lt"/>
              <a:buAutoNum type="arabicPeriod"/>
              <a:defRPr sz="1400"/>
            </a:lvl3pPr>
            <a:lvl4pPr marL="1714500" indent="-342900">
              <a:buFont typeface="+mj-lt"/>
              <a:buAutoNum type="arabicPeriod"/>
              <a:defRPr sz="1200"/>
            </a:lvl4pPr>
            <a:lvl5pPr marL="2171700" indent="-342900">
              <a:buFont typeface="+mj-lt"/>
              <a:buAutoNum type="arabicPeriod"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23"/>
          <p:cNvSpPr/>
          <p:nvPr userDrawn="1"/>
        </p:nvSpPr>
        <p:spPr>
          <a:xfrm>
            <a:off x="892065" y="1217899"/>
            <a:ext cx="893703" cy="102905"/>
          </a:xfrm>
          <a:prstGeom prst="rect">
            <a:avLst/>
          </a:prstGeom>
          <a:solidFill>
            <a:srgbClr val="FF971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8" name="Shape 24"/>
          <p:cNvSpPr/>
          <p:nvPr userDrawn="1"/>
        </p:nvSpPr>
        <p:spPr>
          <a:xfrm>
            <a:off x="-1" y="1217899"/>
            <a:ext cx="893701" cy="102905"/>
          </a:xfrm>
          <a:prstGeom prst="rect">
            <a:avLst/>
          </a:prstGeom>
          <a:solidFill>
            <a:srgbClr val="F202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9" name="Shape 25"/>
          <p:cNvSpPr/>
          <p:nvPr userDrawn="1"/>
        </p:nvSpPr>
        <p:spPr>
          <a:xfrm>
            <a:off x="8243668" y="1217899"/>
            <a:ext cx="900332" cy="102905"/>
          </a:xfrm>
          <a:prstGeom prst="rect">
            <a:avLst/>
          </a:prstGeom>
          <a:solidFill>
            <a:srgbClr val="7ECEF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" name="Shape 26"/>
          <p:cNvSpPr/>
          <p:nvPr userDrawn="1"/>
        </p:nvSpPr>
        <p:spPr>
          <a:xfrm>
            <a:off x="1782707" y="1217899"/>
            <a:ext cx="6462608" cy="102905"/>
          </a:xfrm>
          <a:prstGeom prst="rect">
            <a:avLst/>
          </a:prstGeom>
          <a:solidFill>
            <a:srgbClr val="2185C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11" name="image1.png" descr="GM_LAB_vg_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082677" y="158750"/>
            <a:ext cx="945441" cy="73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8"/>
          <p:cNvSpPr/>
          <p:nvPr userDrawn="1"/>
        </p:nvSpPr>
        <p:spPr>
          <a:xfrm>
            <a:off x="12695" y="6349998"/>
            <a:ext cx="3686906" cy="52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037" tIns="46037" rIns="46037" bIns="46037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CS MSU Graphics&amp;Media Lab (Video </a:t>
            </a:r>
            <a:r>
              <a:rPr sz="1400" dirty="0" smtClean="0"/>
              <a:t>Group</a:t>
            </a:r>
            <a:r>
              <a:rPr lang="en-US" sz="1400" dirty="0" smtClean="0"/>
              <a:t>)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400" b="1" dirty="0" smtClean="0">
                <a:solidFill>
                  <a:srgbClr val="164FC0"/>
                </a:solidFill>
              </a:rPr>
              <a:t>www.compression.ru/video</a:t>
            </a:r>
            <a:endParaRPr sz="1400" b="1" dirty="0">
              <a:solidFill>
                <a:srgbClr val="164FC0"/>
              </a:solidFill>
            </a:endParaRPr>
          </a:p>
        </p:txBody>
      </p:sp>
      <p:sp>
        <p:nvSpPr>
          <p:cNvPr id="12" name="Shape 63"/>
          <p:cNvSpPr>
            <a:spLocks noGrp="1"/>
          </p:cNvSpPr>
          <p:nvPr>
            <p:ph type="sldNum" sz="quarter" idx="11"/>
          </p:nvPr>
        </p:nvSpPr>
        <p:spPr>
          <a:xfrm>
            <a:off x="8555398" y="6486445"/>
            <a:ext cx="588602" cy="3133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r">
              <a:defRPr sz="1600">
                <a:solidFill>
                  <a:srgbClr val="21212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0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>
            <a:spLocks noGrp="1"/>
          </p:cNvSpPr>
          <p:nvPr>
            <p:ph type="sldNum" sz="quarter" idx="11"/>
          </p:nvPr>
        </p:nvSpPr>
        <p:spPr>
          <a:xfrm>
            <a:off x="8555398" y="6486445"/>
            <a:ext cx="588602" cy="3133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r">
              <a:defRPr sz="1600">
                <a:solidFill>
                  <a:srgbClr val="21212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9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3" y="115888"/>
            <a:ext cx="6643734" cy="131921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" y="1989138"/>
            <a:ext cx="7845425" cy="41148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200"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265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729038" y="6357938"/>
            <a:ext cx="46291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8844-D110-447C-ABC7-1854C175D3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76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3"/>
          <p:cNvSpPr>
            <a:spLocks noGrp="1"/>
          </p:cNvSpPr>
          <p:nvPr>
            <p:ph type="sldNum" sz="quarter" idx="4"/>
          </p:nvPr>
        </p:nvSpPr>
        <p:spPr>
          <a:xfrm>
            <a:off x="8750000" y="6486445"/>
            <a:ext cx="217147" cy="3133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21212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  <p:sldLayoutId id="2147483655" r:id="rId6"/>
    <p:sldLayoutId id="214748365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odin-moy-den.livejournal.com/1474089.html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hhgI4tSMwc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mentornetwork.ru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forbes.ru/forbes/issue/2009-04/7255-pravilo-10000-chasov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lideshare.net/SlideStore_rus/smart-45878295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vistanews.ru/science/47524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tvoygorodpskov.ru/2016/02/73248-uchenie-spasut-sozercateley-3d-filmov-ot-migreni-vo-vremya.html" TargetMode="External"/><Relationship Id="rId2" Type="http://schemas.openxmlformats.org/officeDocument/2006/relationships/hyperlink" Target="http://krasnews.com/world/169995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ews.i.ua/theme/2633881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gursesintour.com/aktualnye-novosti/uchenie-opredelili-iz-za-chego-bolit-golova-vo-vremya-prosmotra-d-filmov/207053/" TargetMode="External"/><Relationship Id="rId2" Type="http://schemas.openxmlformats.org/officeDocument/2006/relationships/hyperlink" Target="http://tvoygorodpskov.ru/2016/02/73248-uchenie-spasut-sozercateley-3d-filmov-ot-migreni-vo-vremya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yb.ru/2016/03/01/253551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verclockers.ru/softnews/74593/v-mgu-sozdali-programmu-dlya-obnaruzheniya-vyzyvajuschih-golovnuju-bol-3d-scen.html" TargetMode="External"/><Relationship Id="rId2" Type="http://schemas.openxmlformats.org/officeDocument/2006/relationships/hyperlink" Target="http://volgadaily.ru/news/6122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person-agency.ru/salary-programmist.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://mmi.tudelft.nl/iqlab/video_task_eye_tracking_1.htm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question.ru/questions/37570/kak-izbavitsya-ot-feisbuk-zavisimosti-esli-udalenie-stranicy-nevozmozhno-po-tem-ili-inym-prichinam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PSNR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ahabr.ru/post/312022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youtube.com/watch?v=nIFClfBXuI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b="1" dirty="0" smtClean="0"/>
              <a:t>Уйти с тропы </a:t>
            </a:r>
            <a:r>
              <a:rPr lang="ru-RU" sz="4400" b="1" dirty="0"/>
              <a:t>лемминга:</a:t>
            </a:r>
            <a:br>
              <a:rPr lang="ru-RU" sz="4400" b="1" dirty="0"/>
            </a:br>
            <a:r>
              <a:rPr lang="ru-RU" sz="4400" b="1" dirty="0" smtClean="0"/>
              <a:t>как </a:t>
            </a:r>
            <a:r>
              <a:rPr lang="ru-RU" sz="4400" b="1" dirty="0"/>
              <a:t>программисту преуспеть </a:t>
            </a:r>
            <a:r>
              <a:rPr lang="ru-RU" sz="4400" b="1" dirty="0" smtClean="0"/>
              <a:t>по </a:t>
            </a:r>
            <a:r>
              <a:rPr lang="ru-RU" sz="4400" b="1" dirty="0"/>
              <a:t>жизни</a:t>
            </a:r>
            <a:endParaRPr lang="en-US" sz="4400" b="1" dirty="0"/>
          </a:p>
        </p:txBody>
      </p:sp>
      <p:sp>
        <p:nvSpPr>
          <p:cNvPr id="4" name="Shape 56"/>
          <p:cNvSpPr/>
          <p:nvPr/>
        </p:nvSpPr>
        <p:spPr>
          <a:xfrm>
            <a:off x="647996" y="4331346"/>
            <a:ext cx="5216707" cy="126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16999"/>
              </a:lnSpc>
              <a:spcBef>
                <a:spcPts val="15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Ватолин</a:t>
            </a:r>
            <a:r>
              <a:rPr lang="ru-RU" dirty="0"/>
              <a:t> Дмитрий Сергеевич</a:t>
            </a:r>
            <a:endParaRPr dirty="0"/>
          </a:p>
          <a:p>
            <a:pPr>
              <a:lnSpc>
                <a:spcPct val="90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Video Group</a:t>
            </a:r>
            <a:endParaRPr dirty="0">
              <a:solidFill>
                <a:srgbClr val="212121"/>
              </a:solidFill>
            </a:endParaRPr>
          </a:p>
          <a:p>
            <a:pPr>
              <a:lnSpc>
                <a:spcPct val="90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CS MSU </a:t>
            </a:r>
            <a:r>
              <a:rPr dirty="0" smtClean="0"/>
              <a:t>Graphics&amp;Media </a:t>
            </a:r>
            <a:r>
              <a:rPr dirty="0"/>
              <a:t>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72841"/>
            <a:ext cx="2360280" cy="203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Типичный пейзаж?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http://odin-moy-den.livejournal.com/1474089.html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 descr="http://ic.pics.livejournal.com/andreeva/45595269/14561/1456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8" y="1412776"/>
            <a:ext cx="7349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13314" name="Picture 2" descr="&amp;Vcy;&amp;acy;&amp;zhcy;&amp;ncy;&amp;ycy;&amp;iecy; &amp;gcy;&amp;ocy;&amp;d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4969807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3375" y="620688"/>
            <a:ext cx="3490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Название оригинала: «</a:t>
            </a:r>
            <a:r>
              <a:rPr lang="en-US" sz="2400" b="1" dirty="0" smtClean="0"/>
              <a:t>The </a:t>
            </a:r>
            <a:r>
              <a:rPr lang="en-US" sz="2400" b="1" dirty="0"/>
              <a:t>Defining Decade:</a:t>
            </a:r>
          </a:p>
          <a:p>
            <a:r>
              <a:rPr lang="en-US" sz="2400" dirty="0"/>
              <a:t>Why Your Twenties </a:t>
            </a:r>
            <a:r>
              <a:rPr lang="en-US" sz="2400" dirty="0" smtClean="0"/>
              <a:t>Matter</a:t>
            </a:r>
            <a:r>
              <a:rPr lang="ru-RU" sz="2400" dirty="0" smtClean="0"/>
              <a:t> </a:t>
            </a:r>
            <a:r>
              <a:rPr lang="en-US" sz="2400" dirty="0" smtClean="0">
                <a:latin typeface="Courier New"/>
                <a:cs typeface="Courier New"/>
              </a:rPr>
              <a:t>—</a:t>
            </a:r>
            <a:r>
              <a:rPr lang="en-US" sz="2400" dirty="0" smtClean="0"/>
              <a:t> And </a:t>
            </a:r>
            <a:r>
              <a:rPr lang="en-US" sz="2400" dirty="0"/>
              <a:t>How to Make the Most of Them </a:t>
            </a:r>
            <a:r>
              <a:rPr lang="en-US" sz="2400" dirty="0" smtClean="0"/>
              <a:t>Now</a:t>
            </a:r>
            <a:r>
              <a:rPr lang="ru-RU" sz="2400" dirty="0" smtClean="0"/>
              <a:t>»</a:t>
            </a:r>
            <a:endParaRPr lang="en-US" sz="2400" dirty="0"/>
          </a:p>
          <a:p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53375" y="4901257"/>
            <a:ext cx="330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</a:t>
            </a:r>
            <a:r>
              <a:rPr lang="en-US" sz="2400" b="1" dirty="0" smtClean="0"/>
              <a:t>Why </a:t>
            </a:r>
            <a:r>
              <a:rPr lang="en-US" sz="2400" b="1" dirty="0"/>
              <a:t>30 is not the new </a:t>
            </a:r>
            <a:r>
              <a:rPr lang="en-US" sz="2400" b="1" dirty="0" smtClean="0"/>
              <a:t>20</a:t>
            </a:r>
            <a:r>
              <a:rPr lang="ru-RU" sz="2400" b="1" dirty="0" smtClean="0"/>
              <a:t>»</a:t>
            </a:r>
            <a:r>
              <a:rPr lang="en-US" sz="2400" b="1" dirty="0" smtClean="0"/>
              <a:t> / Meg </a:t>
            </a:r>
            <a:r>
              <a:rPr lang="en-US" sz="2400" b="1" dirty="0"/>
              <a:t>Jay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www.youtube.com/watch?v=vhhgI4tSMwc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8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12290" name="Picture 2" descr="&amp;Vcy;&amp;ocy;&amp;zcy;&amp;rcy;&amp;acy;&amp;scy;&amp;tcy; &amp;scy;&amp;chcy;&amp;acy;&amp;scy;&amp;tcy;&amp;soft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5432"/>
            <a:ext cx="5024002" cy="717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2688" y="1352957"/>
            <a:ext cx="2843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>Эта книга для тех, кто не успел или не осилил все упомянутые предыдущие 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64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Жизненные кризисы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6805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≈</a:t>
            </a:r>
            <a:r>
              <a:rPr lang="ru-RU" b="1" dirty="0" smtClean="0"/>
              <a:t>6 лет</a:t>
            </a:r>
            <a:r>
              <a:rPr lang="en-US" dirty="0" smtClean="0"/>
              <a:t> (</a:t>
            </a:r>
            <a:r>
              <a:rPr lang="ru-RU" dirty="0" smtClean="0"/>
              <a:t>«Я уже большой!»</a:t>
            </a:r>
            <a:r>
              <a:rPr lang="en-US" dirty="0" smtClean="0"/>
              <a:t>)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≈</a:t>
            </a:r>
            <a:r>
              <a:rPr lang="en-US" b="1" dirty="0" smtClean="0"/>
              <a:t>15 </a:t>
            </a:r>
            <a:r>
              <a:rPr lang="ru-RU" b="1" dirty="0" smtClean="0"/>
              <a:t>лет</a:t>
            </a:r>
            <a:r>
              <a:rPr lang="ru-RU" dirty="0" smtClean="0"/>
              <a:t> (подростковый – «Мне не нужны ваши советы, но 	    нужны ваши деньги»)</a:t>
            </a:r>
          </a:p>
          <a:p>
            <a:pPr marL="0" indent="0">
              <a:buNone/>
            </a:pPr>
            <a:r>
              <a:rPr lang="ru-RU" dirty="0"/>
              <a:t>≈</a:t>
            </a:r>
            <a:r>
              <a:rPr lang="ru-RU" b="1" dirty="0" smtClean="0"/>
              <a:t>20 лет</a:t>
            </a:r>
            <a:r>
              <a:rPr lang="en-US" dirty="0" smtClean="0"/>
              <a:t> (</a:t>
            </a:r>
            <a:r>
              <a:rPr lang="ru-RU" dirty="0" smtClean="0"/>
              <a:t>кризис 3 курса </a:t>
            </a:r>
            <a:r>
              <a:rPr lang="ru-RU" dirty="0"/>
              <a:t>– </a:t>
            </a:r>
            <a:r>
              <a:rPr lang="ru-RU" dirty="0" smtClean="0"/>
              <a:t>«</a:t>
            </a:r>
            <a:r>
              <a:rPr lang="ru-RU" dirty="0" err="1" smtClean="0"/>
              <a:t>Нафига</a:t>
            </a:r>
            <a:r>
              <a:rPr lang="ru-RU" dirty="0" smtClean="0"/>
              <a:t> мне все это учить?»</a:t>
            </a:r>
            <a:r>
              <a:rPr lang="en-US" dirty="0" smtClean="0"/>
              <a:t>)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≈</a:t>
            </a:r>
            <a:r>
              <a:rPr lang="ru-RU" b="1" dirty="0" smtClean="0"/>
              <a:t>30 лет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«Почему 90% работы такая хрень? Зачем?»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ru-RU" dirty="0"/>
              <a:t>≈</a:t>
            </a:r>
            <a:r>
              <a:rPr lang="en-US" b="1" dirty="0" smtClean="0"/>
              <a:t>4</a:t>
            </a:r>
            <a:r>
              <a:rPr lang="ru-RU" b="1" dirty="0" smtClean="0"/>
              <a:t>0 лет </a:t>
            </a:r>
            <a:r>
              <a:rPr lang="ru-RU" dirty="0" smtClean="0"/>
              <a:t>(«Как жаль… Я уже не достигну того, о чем 	  	    мечтал…»)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≈</a:t>
            </a:r>
            <a:r>
              <a:rPr lang="ru-RU" b="1" dirty="0" smtClean="0"/>
              <a:t>60 </a:t>
            </a:r>
            <a:r>
              <a:rPr lang="ru-RU" b="1" dirty="0"/>
              <a:t>лет </a:t>
            </a:r>
            <a:r>
              <a:rPr lang="ru-RU" dirty="0" smtClean="0"/>
              <a:t>(«Я жил чужими целями столько лет. </a:t>
            </a:r>
            <a:r>
              <a:rPr lang="ru-RU" dirty="0" err="1" smtClean="0"/>
              <a:t>Нафига</a:t>
            </a:r>
            <a:r>
              <a:rPr lang="ru-RU" dirty="0" smtClean="0"/>
              <a:t>?»)</a:t>
            </a:r>
          </a:p>
          <a:p>
            <a:pPr marL="0" indent="0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Если подростковый кризис проходят все (иногда после 30 </a:t>
            </a:r>
            <a:r>
              <a:rPr lang="ru-RU" sz="1800" dirty="0" smtClean="0">
                <a:sym typeface="Wingdings" pitchFamily="2" charset="2"/>
              </a:rPr>
              <a:t></a:t>
            </a:r>
            <a:r>
              <a:rPr lang="ru-RU" sz="1800" dirty="0" smtClean="0"/>
              <a:t>), то дальше складывается по-разному</a:t>
            </a:r>
            <a:endParaRPr lang="en-US" sz="1800" dirty="0" smtClean="0"/>
          </a:p>
          <a:p>
            <a:pPr marL="0" indent="0">
              <a:buNone/>
            </a:pPr>
            <a:r>
              <a:rPr lang="ru-RU" b="1" dirty="0" smtClean="0"/>
              <a:t>Не все кризисы обязательны!</a:t>
            </a:r>
            <a:endParaRPr lang="ru-RU" sz="32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412776"/>
            <a:ext cx="8748464" cy="4680520"/>
          </a:xfrm>
        </p:spPr>
        <p:txBody>
          <a:bodyPr/>
          <a:lstStyle/>
          <a:p>
            <a:r>
              <a:rPr lang="ru-RU" sz="2800" b="1" dirty="0" smtClean="0"/>
              <a:t>Мы все умрем!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(свежая мысль)</a:t>
            </a:r>
          </a:p>
          <a:p>
            <a:r>
              <a:rPr lang="ru-RU" sz="2800" dirty="0" smtClean="0"/>
              <a:t>Но жизнь проживем по-разному! 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(спасибо, </a:t>
            </a:r>
            <a:r>
              <a:rPr lang="ru-RU" sz="2800" dirty="0" err="1" smtClean="0">
                <a:solidFill>
                  <a:schemeClr val="bg1">
                    <a:lumMod val="50000"/>
                  </a:schemeClr>
                </a:solidFill>
              </a:rPr>
              <a:t>кэп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! 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b="1" dirty="0" smtClean="0"/>
              <a:t>Глубина очередных кризисов </a:t>
            </a:r>
            <a:r>
              <a:rPr lang="ru-RU" sz="2800" dirty="0" smtClean="0"/>
              <a:t>категорически </a:t>
            </a:r>
            <a:r>
              <a:rPr lang="ru-RU" sz="2800" b="1" dirty="0" smtClean="0"/>
              <a:t>зависит</a:t>
            </a:r>
            <a:r>
              <a:rPr lang="ru-RU" sz="2800" dirty="0" smtClean="0"/>
              <a:t> от того, </a:t>
            </a:r>
            <a:r>
              <a:rPr lang="ru-RU" sz="2800" b="1" dirty="0" smtClean="0"/>
              <a:t>насколько успешно достигались цели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(и какие!)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smtClean="0"/>
              <a:t>на предыдущих этапах!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1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07" y="1340768"/>
            <a:ext cx="8496944" cy="468052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4000" dirty="0" smtClean="0"/>
              <a:t>Прожить жизнь без кризисов среднего и старшего возраста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17232"/>
            <a:ext cx="18147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все это рассказывается?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000" dirty="0" smtClean="0"/>
              <a:t>Интересно найти тех 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</a:rPr>
              <a:t>(те 3% 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ru-RU" sz="4000" dirty="0" smtClean="0"/>
              <a:t>, </a:t>
            </a:r>
            <a:br>
              <a:rPr lang="ru-RU" sz="4000" dirty="0" smtClean="0"/>
            </a:br>
            <a:r>
              <a:rPr lang="ru-RU" sz="4000" dirty="0" smtClean="0"/>
              <a:t>кто готов активно двигаться в этом направлении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008"/>
            <a:ext cx="9009254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5805264"/>
            <a:ext cx="5832648" cy="10156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Доступ к опыту и советам старшего поколения специально для студентов и аспирантов МГУ</a:t>
            </a:r>
            <a:br>
              <a:rPr lang="ru-RU" sz="2000" dirty="0" smtClean="0"/>
            </a:b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mentornetwork.ru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85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(домашние задания)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4680520"/>
          </a:xfrm>
        </p:spPr>
        <p:txBody>
          <a:bodyPr/>
          <a:lstStyle/>
          <a:p>
            <a:r>
              <a:rPr lang="ru-RU" sz="2200" b="1" dirty="0" smtClean="0"/>
              <a:t>Выписать </a:t>
            </a:r>
            <a:r>
              <a:rPr lang="ru-RU" sz="2200" b="1" dirty="0"/>
              <a:t>навыки</a:t>
            </a:r>
            <a:r>
              <a:rPr lang="ru-RU" sz="2200" dirty="0"/>
              <a:t>, которые вам </a:t>
            </a:r>
            <a:r>
              <a:rPr lang="ru-RU" sz="2200" dirty="0" smtClean="0"/>
              <a:t>потребуются, и </a:t>
            </a:r>
            <a:r>
              <a:rPr lang="ru-RU" sz="2200" b="1" dirty="0" smtClean="0"/>
              <a:t>сверить список</a:t>
            </a:r>
            <a:r>
              <a:rPr lang="ru-RU" sz="2200" dirty="0" smtClean="0"/>
              <a:t> с успешными людьми вдвое старше вас</a:t>
            </a:r>
          </a:p>
          <a:p>
            <a:r>
              <a:rPr lang="ru-RU" sz="2200" b="1" dirty="0" smtClean="0"/>
              <a:t>Сформулировать стратегию</a:t>
            </a:r>
            <a:r>
              <a:rPr lang="ru-RU" sz="2200" dirty="0" smtClean="0"/>
              <a:t> своего карьерного роста</a:t>
            </a:r>
          </a:p>
          <a:p>
            <a:r>
              <a:rPr lang="ru-RU" sz="2200" dirty="0"/>
              <a:t>Довести число прочитанных </a:t>
            </a:r>
            <a:r>
              <a:rPr lang="ru-RU" sz="2200" dirty="0" smtClean="0"/>
              <a:t>книг </a:t>
            </a:r>
            <a:r>
              <a:rPr lang="ru-RU" sz="2200" b="1" dirty="0" smtClean="0"/>
              <a:t>до </a:t>
            </a:r>
            <a:r>
              <a:rPr lang="ru-RU" sz="2200" b="1" dirty="0"/>
              <a:t>12</a:t>
            </a:r>
            <a:r>
              <a:rPr lang="en-US" sz="2200" b="1" dirty="0"/>
              <a:t>/25/50</a:t>
            </a:r>
            <a:r>
              <a:rPr lang="ru-RU" sz="2200" b="1" dirty="0"/>
              <a:t> в </a:t>
            </a:r>
            <a:r>
              <a:rPr lang="ru-RU" sz="2200" b="1" dirty="0" smtClean="0"/>
              <a:t>год</a:t>
            </a:r>
            <a:endParaRPr lang="ru-RU" sz="2200" b="1" dirty="0"/>
          </a:p>
          <a:p>
            <a:r>
              <a:rPr lang="ru-RU" sz="2200" dirty="0" smtClean="0"/>
              <a:t>Прийти </a:t>
            </a:r>
            <a:r>
              <a:rPr lang="ru-RU" sz="2200" dirty="0"/>
              <a:t>сегодня домой и </a:t>
            </a:r>
            <a:r>
              <a:rPr lang="ru-RU" sz="2200" b="1" dirty="0"/>
              <a:t>поднять свои доходы через 10 лет в 10 раз</a:t>
            </a:r>
            <a:endParaRPr lang="ru-RU" sz="2200" b="1" dirty="0" smtClean="0"/>
          </a:p>
          <a:p>
            <a:r>
              <a:rPr lang="ru-RU" sz="2200" b="1" dirty="0" smtClean="0"/>
              <a:t>Заработать </a:t>
            </a:r>
            <a:r>
              <a:rPr lang="ru-RU" sz="2200" b="1" dirty="0"/>
              <a:t>на трехкомнатную квартиру в Москве</a:t>
            </a:r>
            <a:r>
              <a:rPr lang="ru-RU" sz="2200" dirty="0"/>
              <a:t> через 5 лет после окончания университета </a:t>
            </a:r>
            <a:endParaRPr lang="en-US" sz="2200" dirty="0" smtClean="0"/>
          </a:p>
          <a:p>
            <a:r>
              <a:rPr lang="ru-RU" sz="2200" dirty="0" smtClean="0"/>
              <a:t>Научиться </a:t>
            </a:r>
            <a:r>
              <a:rPr lang="ru-RU" sz="2200" b="1" dirty="0" smtClean="0"/>
              <a:t>перемешаться </a:t>
            </a:r>
            <a:r>
              <a:rPr lang="ru-RU" sz="2200" b="1" dirty="0"/>
              <a:t>между параллельными </a:t>
            </a:r>
            <a:r>
              <a:rPr lang="ru-RU" sz="2200" b="1" dirty="0" smtClean="0"/>
              <a:t>мирами</a:t>
            </a:r>
          </a:p>
          <a:p>
            <a:r>
              <a:rPr lang="ru-RU" sz="2200" b="1" dirty="0" smtClean="0"/>
              <a:t>Найти свое призвание </a:t>
            </a:r>
            <a:r>
              <a:rPr lang="ru-RU" sz="2200" dirty="0" smtClean="0"/>
              <a:t>(для начала несколько вариантов)</a:t>
            </a:r>
            <a:endParaRPr lang="en-US" sz="2200" dirty="0" smtClean="0"/>
          </a:p>
          <a:p>
            <a:r>
              <a:rPr lang="ru-RU" sz="2200" b="1" dirty="0" smtClean="0"/>
              <a:t>Поднять личный </a:t>
            </a:r>
            <a:r>
              <a:rPr lang="en-US" sz="2200" b="1" dirty="0" smtClean="0"/>
              <a:t>PSNR</a:t>
            </a:r>
            <a:endParaRPr lang="ru-RU" sz="2200" b="1" dirty="0"/>
          </a:p>
          <a:p>
            <a:r>
              <a:rPr lang="ru-RU" sz="2200" b="1" dirty="0" smtClean="0"/>
              <a:t>Прожить </a:t>
            </a:r>
            <a:r>
              <a:rPr lang="ru-RU" sz="2200" b="1" dirty="0"/>
              <a:t>жизнь без кризисов</a:t>
            </a:r>
            <a:r>
              <a:rPr lang="ru-RU" sz="2200" dirty="0"/>
              <a:t> среднего и старшего возраста</a:t>
            </a:r>
          </a:p>
          <a:p>
            <a:endParaRPr lang="ru-RU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Благодарности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Хочу горячо </a:t>
            </a:r>
            <a:r>
              <a:rPr lang="ru-RU" dirty="0" smtClean="0"/>
              <a:t>поблагодарить:</a:t>
            </a:r>
          </a:p>
          <a:p>
            <a:r>
              <a:rPr lang="ru-RU" dirty="0" smtClean="0"/>
              <a:t>Студентку </a:t>
            </a:r>
            <a:r>
              <a:rPr lang="ru-RU" dirty="0" err="1" smtClean="0"/>
              <a:t>видеогруппы</a:t>
            </a:r>
            <a:r>
              <a:rPr lang="ru-RU" dirty="0" smtClean="0"/>
              <a:t> Александру </a:t>
            </a:r>
            <a:r>
              <a:rPr lang="ru-RU" dirty="0" err="1" smtClean="0"/>
              <a:t>Анзину</a:t>
            </a:r>
            <a:r>
              <a:rPr lang="ru-RU" dirty="0" smtClean="0"/>
              <a:t> за рисунки леммингов (от 1 слайда и далее)</a:t>
            </a:r>
          </a:p>
          <a:p>
            <a:r>
              <a:rPr lang="ru-RU" dirty="0" smtClean="0"/>
              <a:t>Выпускников </a:t>
            </a:r>
            <a:r>
              <a:rPr lang="ru-RU" dirty="0" err="1" smtClean="0"/>
              <a:t>видеогруппы</a:t>
            </a:r>
            <a:r>
              <a:rPr lang="ru-RU" dirty="0" smtClean="0"/>
              <a:t> Александра Воронова (Лондон), Антона Обухова (США-Россия), давших много ценных замечаний к черновым вариантам лекции</a:t>
            </a:r>
          </a:p>
          <a:p>
            <a:r>
              <a:rPr lang="ru-RU" dirty="0" smtClean="0"/>
              <a:t>Студента </a:t>
            </a:r>
            <a:r>
              <a:rPr lang="ru-RU" dirty="0" err="1" smtClean="0"/>
              <a:t>видеогруппы</a:t>
            </a:r>
            <a:r>
              <a:rPr lang="ru-RU" dirty="0" smtClean="0"/>
              <a:t> Айдара </a:t>
            </a:r>
            <a:r>
              <a:rPr lang="ru-RU" dirty="0" err="1" smtClean="0"/>
              <a:t>Хатиуллина</a:t>
            </a:r>
            <a:r>
              <a:rPr lang="ru-RU" dirty="0" smtClean="0"/>
              <a:t> за помощь в подготовке слайдов и видео этих лекций, а также всех студентов и аспирантов </a:t>
            </a:r>
            <a:r>
              <a:rPr lang="ru-RU" dirty="0" err="1" smtClean="0"/>
              <a:t>видеогруппы</a:t>
            </a:r>
            <a:r>
              <a:rPr lang="ru-RU" dirty="0" smtClean="0"/>
              <a:t>, помогавших в подготовке и проведении этих лекций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Ключевой вопрос!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600" b="1" dirty="0" smtClean="0"/>
              <a:t>Куда уходят программисты </a:t>
            </a:r>
            <a:br>
              <a:rPr lang="ru-RU" sz="3600" b="1" dirty="0" smtClean="0"/>
            </a:br>
            <a:r>
              <a:rPr lang="ru-RU" sz="3600" b="1" dirty="0" smtClean="0"/>
              <a:t>после 40 лет?</a:t>
            </a:r>
            <a:endParaRPr lang="ru-RU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00" y="4654800"/>
            <a:ext cx="1310581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01" y="0"/>
            <a:ext cx="58561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621933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8851" y="1628800"/>
            <a:ext cx="2565637" cy="31393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/>
              <a:t>Этот пост провисел в топе </a:t>
            </a:r>
            <a:r>
              <a:rPr lang="ru-RU" b="1" dirty="0" err="1" smtClean="0"/>
              <a:t>Хабра</a:t>
            </a:r>
            <a:r>
              <a:rPr lang="ru-RU" b="1" dirty="0" smtClean="0"/>
              <a:t> месяц</a:t>
            </a:r>
            <a:r>
              <a:rPr lang="ru-RU" b="1" dirty="0"/>
              <a:t>, набрав +</a:t>
            </a:r>
            <a:r>
              <a:rPr lang="ru-RU" b="1" dirty="0" smtClean="0"/>
              <a:t>323, следующий за ним пост в топе месяца </a:t>
            </a:r>
            <a:r>
              <a:rPr lang="ru-RU" b="1" dirty="0"/>
              <a:t>был всего +</a:t>
            </a:r>
            <a:r>
              <a:rPr lang="ru-RU" b="1" dirty="0" smtClean="0"/>
              <a:t>173... 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Вопрос: Почему ординарный пост набрал так много плюсов?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299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Возраст – важен!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98" name="Picture 2" descr="http://thehz.ru/wp-content/uploads/2015/04/b37afa1449e5fd3750245b656d78f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86" y="1340768"/>
            <a:ext cx="5977634" cy="48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стану начальником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«Я б в начальники пошел, пусть меня научат» </a:t>
            </a:r>
            <a:r>
              <a:rPr lang="ru-RU" sz="2800" dirty="0"/>
              <a:t>© </a:t>
            </a:r>
            <a:r>
              <a:rPr lang="ru-RU" sz="2800" dirty="0" smtClean="0"/>
              <a:t>почти Маяковский </a:t>
            </a:r>
            <a:r>
              <a:rPr lang="ru-RU" sz="2800" dirty="0">
                <a:sym typeface="Wingdings" pitchFamily="2" charset="2"/>
              </a:rPr>
              <a:t></a:t>
            </a:r>
            <a:endParaRPr lang="ru-RU" sz="2800" dirty="0" smtClean="0"/>
          </a:p>
          <a:p>
            <a:r>
              <a:rPr lang="ru-RU" sz="2800" dirty="0" smtClean="0"/>
              <a:t>Суровая реальность: успешно курируют более 2 человек абсолютное меньшинство </a:t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 err="1" smtClean="0"/>
              <a:t>видеогруппе</a:t>
            </a:r>
            <a:endParaRPr lang="ru-RU" sz="2800" dirty="0" smtClean="0"/>
          </a:p>
          <a:p>
            <a:r>
              <a:rPr lang="ru-RU" sz="2800" dirty="0" smtClean="0"/>
              <a:t>Считается, что если до 30 лет человек </a:t>
            </a:r>
            <a:br>
              <a:rPr lang="ru-RU" sz="2800" dirty="0" smtClean="0"/>
            </a:br>
            <a:r>
              <a:rPr lang="ru-RU" sz="2800" dirty="0" smtClean="0"/>
              <a:t>не выработал навыки успешного управления, то у него уже не получится их выработать 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u="sng" dirty="0" smtClean="0"/>
              <a:t>Умные</a:t>
            </a:r>
            <a:r>
              <a:rPr lang="ru-RU" sz="2800" b="1" dirty="0" smtClean="0"/>
              <a:t> люди планируют свою </a:t>
            </a:r>
            <a:r>
              <a:rPr lang="en-US" sz="2800" b="1" dirty="0" smtClean="0"/>
              <a:t>exit strategy</a:t>
            </a:r>
            <a:r>
              <a:rPr lang="ru-RU" sz="2800" b="1" dirty="0" smtClean="0"/>
              <a:t> </a:t>
            </a:r>
            <a:r>
              <a:rPr lang="ru-RU" sz="2800" b="1" u="sng" dirty="0" smtClean="0"/>
              <a:t>заранее</a:t>
            </a:r>
          </a:p>
          <a:p>
            <a:r>
              <a:rPr lang="ru-RU" sz="2800" dirty="0" smtClean="0"/>
              <a:t>Это не означает, что вы не должны программировать в свое удовольствие </a:t>
            </a:r>
            <a:r>
              <a:rPr lang="ru-RU" sz="2800" dirty="0" smtClean="0">
                <a:sym typeface="Wingdings" pitchFamily="2" charset="2"/>
              </a:rPr>
              <a:t>, это означает, что вы должны понимать,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почему вы будете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конкурентоспособны в 40, 50, 60</a:t>
            </a:r>
            <a:r>
              <a:rPr lang="ru-RU" sz="2800" dirty="0" smtClean="0">
                <a:sym typeface="Wingdings" pitchFamily="2" charset="2"/>
              </a:rPr>
              <a:t>…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200" dirty="0" smtClean="0"/>
              <a:t>Сформулировать</a:t>
            </a:r>
            <a:r>
              <a:rPr lang="en-US" sz="3200" dirty="0" smtClean="0"/>
              <a:t> </a:t>
            </a:r>
            <a:r>
              <a:rPr lang="ru-RU" sz="3200" b="1" dirty="0" smtClean="0"/>
              <a:t>И ЗАПИСАТЬ</a:t>
            </a:r>
            <a:r>
              <a:rPr lang="ru-RU" sz="3200" dirty="0" smtClean="0"/>
              <a:t> </a:t>
            </a:r>
            <a:r>
              <a:rPr lang="ru-RU" sz="3200" b="1" dirty="0" smtClean="0"/>
              <a:t>свою стратегию карьерного роста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При которой вы не выйдете в тираж в 50 лет, с планами А и Б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Путь лемминга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6445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16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660382"/>
            <a:ext cx="1485035" cy="129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Печаль: </a:t>
            </a:r>
            <a:r>
              <a:rPr lang="ru-RU" sz="2800" u="sng" dirty="0" smtClean="0"/>
              <a:t>только здравый смысл</a:t>
            </a:r>
            <a:r>
              <a:rPr lang="ru-RU" sz="2800" dirty="0" smtClean="0"/>
              <a:t> во многих областях </a:t>
            </a:r>
            <a:r>
              <a:rPr lang="ru-RU" sz="2800" u="sng" dirty="0" smtClean="0"/>
              <a:t>неэффективен</a:t>
            </a:r>
          </a:p>
          <a:p>
            <a:r>
              <a:rPr lang="ru-RU" sz="2800" b="1" dirty="0" smtClean="0"/>
              <a:t>Эффективна комбинация здравого смысла с чужим успешным опытом</a:t>
            </a:r>
          </a:p>
          <a:p>
            <a:pPr marL="457200" lvl="1" indent="0">
              <a:buNone/>
            </a:pPr>
            <a:endParaRPr lang="ru-RU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массовом непрофессионализме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Смысл учебы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856000" y="6486445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31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Миллионы </a:t>
            </a:r>
            <a:r>
              <a:rPr lang="ru-RU" dirty="0"/>
              <a:t>леммингов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ошибаются!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8" name="Picture 4" descr="http://1.bp.blogspot.com/-wvzYoKVcjdo/UMifEv08MqI/AAAAAAAACac/4MSm1lrrFsU/s640/lemm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096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londonstimes.us/toons/cartoons/johann_lemmingsph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504445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Уходим с тропы леммингов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ru-RU" sz="3600" dirty="0" smtClean="0"/>
              <a:t>3% лучших </a:t>
            </a:r>
            <a:r>
              <a:rPr lang="ru-RU" sz="3600" b="1" u="sng" dirty="0" smtClean="0"/>
              <a:t>ВСЕГДА</a:t>
            </a:r>
            <a:r>
              <a:rPr lang="ru-RU" sz="3600" dirty="0" smtClean="0"/>
              <a:t> думают и </a:t>
            </a:r>
            <a:r>
              <a:rPr lang="ru-RU" sz="3600" b="1" u="sng" dirty="0" smtClean="0"/>
              <a:t>действуют</a:t>
            </a:r>
            <a:r>
              <a:rPr lang="ru-RU" sz="3600" dirty="0" smtClean="0"/>
              <a:t> не так, как большинство</a:t>
            </a:r>
          </a:p>
          <a:p>
            <a:pPr marL="914400" lvl="2" indent="0">
              <a:buNone/>
            </a:pPr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914400" lvl="2" indent="0">
              <a:buNone/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Примеры:</a:t>
            </a:r>
          </a:p>
          <a:p>
            <a:pPr lvl="2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Предприниматели (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vs.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работники)</a:t>
            </a:r>
          </a:p>
          <a:p>
            <a:pPr lvl="2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Исследователи (97% статей - мусор)</a:t>
            </a:r>
          </a:p>
          <a:p>
            <a:pPr lvl="2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Долгожители (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vs.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лемминги)</a:t>
            </a:r>
          </a:p>
          <a:p>
            <a:pPr lvl="2"/>
            <a:endParaRPr lang="ru-RU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Внимание! Это верно и для 3% худших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J:\work\18a_hat\download\0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2652120" cy="26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9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20688"/>
            <a:ext cx="4355975" cy="5472137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ru-RU" sz="3600" dirty="0" smtClean="0"/>
              <a:t>Самый эффективный способ восприятия чужого опыта </a:t>
            </a:r>
            <a:r>
              <a:rPr lang="ru-RU" sz="3600" dirty="0"/>
              <a:t>— </a:t>
            </a:r>
            <a:r>
              <a:rPr lang="ru-RU" sz="3600" dirty="0" smtClean="0"/>
              <a:t>читать 1</a:t>
            </a:r>
            <a:r>
              <a:rPr lang="en-US" sz="3600" dirty="0" smtClean="0"/>
              <a:t>/</a:t>
            </a:r>
            <a:r>
              <a:rPr lang="ru-RU" sz="3600" dirty="0" smtClean="0"/>
              <a:t>2</a:t>
            </a:r>
            <a:r>
              <a:rPr lang="en-US" sz="3600" dirty="0" smtClean="0"/>
              <a:t>/</a:t>
            </a:r>
            <a:r>
              <a:rPr lang="ru-RU" sz="3600" dirty="0" smtClean="0"/>
              <a:t>4 книги </a:t>
            </a:r>
            <a:br>
              <a:rPr lang="ru-RU" sz="3600" dirty="0" smtClean="0"/>
            </a:br>
            <a:r>
              <a:rPr lang="ru-RU" sz="3600" dirty="0" smtClean="0"/>
              <a:t>в месяц </a:t>
            </a:r>
            <a:br>
              <a:rPr lang="ru-RU" sz="3600" dirty="0" smtClean="0"/>
            </a:br>
            <a:r>
              <a:rPr lang="ru-RU" sz="3600" dirty="0" smtClean="0"/>
              <a:t>(12</a:t>
            </a:r>
            <a:r>
              <a:rPr lang="en-US" sz="3600" dirty="0" smtClean="0"/>
              <a:t>/25/50 </a:t>
            </a:r>
            <a:r>
              <a:rPr lang="ru-RU" sz="3600" dirty="0" smtClean="0"/>
              <a:t>книг </a:t>
            </a:r>
            <a:br>
              <a:rPr lang="ru-RU" sz="3600" dirty="0" smtClean="0"/>
            </a:br>
            <a:r>
              <a:rPr lang="ru-RU" sz="3600" dirty="0" smtClean="0"/>
              <a:t>в год)</a:t>
            </a:r>
            <a:endParaRPr lang="ru-RU" sz="3600" dirty="0"/>
          </a:p>
        </p:txBody>
      </p:sp>
      <p:pic>
        <p:nvPicPr>
          <p:cNvPr id="4098" name="Picture 2" descr="&amp;Kcy;&amp;acy;&amp;rcy;&amp;tcy;&amp;icy;&amp;ncy;&amp;kcy;&amp;icy; &amp;pcy;&amp;ocy; &amp;zcy;&amp;acy;&amp;pcy;&amp;rcy;&amp;ocy;&amp;scy;&amp;u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868"/>
            <a:ext cx="4191826" cy="622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Наработка профессионализма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200" dirty="0" smtClean="0"/>
              <a:t>Считается, что для приобретения высокого уровня профессионализма нужно прочитать (и осмыслить) </a:t>
            </a:r>
            <a:r>
              <a:rPr lang="ru-RU" sz="3200" b="1" dirty="0" smtClean="0"/>
              <a:t>150 лучших книг </a:t>
            </a:r>
            <a:br>
              <a:rPr lang="ru-RU" sz="3200" b="1" dirty="0" smtClean="0"/>
            </a:br>
            <a:r>
              <a:rPr lang="ru-RU" sz="3200" b="1" dirty="0" smtClean="0"/>
              <a:t>в своей области </a:t>
            </a:r>
            <a:r>
              <a:rPr lang="ru-RU" sz="3200" dirty="0" smtClean="0"/>
              <a:t>(или </a:t>
            </a:r>
            <a:br>
              <a:rPr lang="ru-RU" sz="3200" dirty="0" smtClean="0"/>
            </a:br>
            <a:r>
              <a:rPr lang="ru-RU" sz="3200" dirty="0" smtClean="0"/>
              <a:t>аналогичный объем </a:t>
            </a:r>
            <a:br>
              <a:rPr lang="ru-RU" sz="3200" dirty="0" smtClean="0"/>
            </a:br>
            <a:r>
              <a:rPr lang="ru-RU" sz="3200" b="1" dirty="0" smtClean="0"/>
              <a:t>лучших статей</a:t>
            </a:r>
            <a:r>
              <a:rPr lang="ru-RU" sz="3200" dirty="0" smtClean="0"/>
              <a:t>)</a:t>
            </a:r>
          </a:p>
          <a:p>
            <a:pPr marL="0" indent="0" algn="ctr">
              <a:buNone/>
            </a:pPr>
            <a:endParaRPr lang="ru-RU" sz="1200" dirty="0" smtClean="0"/>
          </a:p>
          <a:p>
            <a:pPr marL="0" indent="0" algn="r">
              <a:buNone/>
            </a:pP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Это как правило </a:t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«10000 часов» в музыке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/>
              <a:t>Правило 10000 </a:t>
            </a:r>
            <a:r>
              <a:rPr lang="ru-RU" b="1" dirty="0" smtClean="0"/>
              <a:t>часов</a:t>
            </a: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www.forbes.ru/forbes/issue/2009-04/7255-pravilo-10000-chasov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8" name="Picture 4" descr="&amp;Kcy;&amp;acy;&amp;rcy;&amp;tcy;&amp;icy;&amp;ncy;&amp;kcy;&amp;icy; &amp;pcy;&amp;ocy; &amp;zcy;&amp;acy;&amp;pcy;&amp;rcy;&amp;ocy;&amp;scy;&amp;ucy; &amp;kcy;&amp;ncy;&amp;icy;&amp;gcy;&amp;acy; &amp;gcy;&amp;iecy;&amp;ncy;&amp;icy;&amp;icy; &amp;icy; &amp;acy;&amp;ucy;&amp;tcy;&amp;scy;&amp;acy;&amp;jcy;&amp;dcy;&amp;iecy;&amp;rcy;&amp;y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73016"/>
            <a:ext cx="2520280" cy="3628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Психологическая парадокс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Чем </a:t>
            </a:r>
            <a:r>
              <a:rPr lang="ru-RU" sz="3200" b="1" u="sng" dirty="0" smtClean="0"/>
              <a:t>сложнее проблема</a:t>
            </a:r>
            <a:r>
              <a:rPr lang="ru-RU" sz="3200" dirty="0" smtClean="0"/>
              <a:t>, тем люди более склонны искать </a:t>
            </a:r>
            <a:r>
              <a:rPr lang="ru-RU" sz="3200" b="1" u="sng" dirty="0" smtClean="0"/>
              <a:t>простые решения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dirty="0" smtClean="0"/>
              <a:t>При сердечно сосудистых заболеваниях:</a:t>
            </a:r>
          </a:p>
          <a:p>
            <a:r>
              <a:rPr lang="ru-RU" dirty="0" smtClean="0"/>
              <a:t>Простое решение доктора: 10000 шагов каждый день</a:t>
            </a:r>
          </a:p>
          <a:p>
            <a:r>
              <a:rPr lang="ru-RU" dirty="0" smtClean="0"/>
              <a:t>Простое решение пациента: волшебная таблеточка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tsentr.binkrm.ru/sites/default/files/jpg_7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8" y="4118513"/>
            <a:ext cx="2280022" cy="21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что читать-то?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496944" cy="352839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6000" dirty="0" smtClean="0"/>
              <a:t>Как найти 3% лучших книг?</a:t>
            </a:r>
          </a:p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vs</a:t>
            </a:r>
            <a:r>
              <a:rPr lang="en-US" sz="6000" dirty="0"/>
              <a:t>.</a:t>
            </a:r>
            <a:endParaRPr lang="ru-RU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&amp;lcy;&amp;ucy;&amp;chcy;&amp;shcy;&amp;icy; &amp;icy;&amp;zcy; &amp;lcy;&amp;ucy;&amp;chcy;&amp;shcy;&amp;icy;&amp;k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-1764704" y="3933056"/>
            <a:ext cx="12673408" cy="2281890"/>
          </a:xfrm>
          <a:prstGeom prst="mathMultiply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2550" h="4445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Смерть мудрости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39248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4000" dirty="0" smtClean="0"/>
              <a:t>Помните: просто чтение – </a:t>
            </a:r>
            <a:br>
              <a:rPr lang="ru-RU" sz="4000" dirty="0" smtClean="0"/>
            </a:br>
            <a:r>
              <a:rPr lang="ru-RU" sz="4000" dirty="0" smtClean="0"/>
              <a:t>это ни о чем!</a:t>
            </a:r>
            <a:br>
              <a:rPr lang="ru-RU" sz="4000" dirty="0" smtClean="0"/>
            </a:br>
            <a:r>
              <a:rPr lang="ru-RU" sz="4000" b="1" dirty="0" smtClean="0"/>
              <a:t>Знания без их применения очень быстро умирают</a:t>
            </a:r>
            <a:endParaRPr lang="ru-RU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2" descr="&amp;Kcy;&amp;acy;&amp;rcy;&amp;tcy;&amp;icy;&amp;ncy;&amp;kcy;&amp;icy; &amp;pcy;&amp;ocy; &amp;zcy;&amp;acy;&amp;pcy;&amp;rcy;&amp;ocy;&amp;scy;&amp;ucy; &amp;zcy;&amp;ncy;&amp;acy;&amp;ncy;&amp;icy;&amp;yacy; &amp;bcy;&amp;iecy;&amp;zcy; &amp;pcy;&amp;rcy;&amp;acy;&amp;kcy;&amp;tcy;&amp;icy;&amp;k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19675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01209"/>
            <a:ext cx="3931439" cy="1556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98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Современная мифология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Даже современная наука – весьма мифологизирована!</a:t>
            </a:r>
          </a:p>
          <a:p>
            <a:pPr lvl="1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(Наука леммингов?)</a:t>
            </a:r>
          </a:p>
          <a:p>
            <a:pPr lvl="1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Пример: «Конфликт аккомодации и конвергенции»</a:t>
            </a:r>
          </a:p>
          <a:p>
            <a:r>
              <a:rPr lang="ru-RU" dirty="0" smtClean="0"/>
              <a:t>Чем шире распространен миф, тем более чревато опровергать его</a:t>
            </a:r>
          </a:p>
          <a:p>
            <a:pPr lvl="1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Классический пример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гелиоцентрическая система (Галилей, Джордано Бруно)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dirty="0" smtClean="0"/>
              <a:t>Томас Кун «Структура научных революций» - годная теория современной научной мифологии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Image result for &amp;scy;&amp;tcy;&amp;rcy;&amp;ucy;&amp;kcy;&amp;tcy;&amp;ucy;&amp;rcy;&amp;acy; &amp;ncy;&amp;acy;&amp;ucy;&amp;chcy;&amp;ncy;&amp;ycy;&amp;khcy; &amp;rcy;&amp;iecy;&amp;vcy;&amp;ocy;&amp;lcy;&amp;yucy;&amp;tscy;&amp;icy;&amp;j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524324"/>
            <a:ext cx="2376265" cy="38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15949"/>
            <a:ext cx="3419872" cy="20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70982"/>
            <a:ext cx="3036664" cy="167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8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Надеяться только на здравый смысл </a:t>
            </a:r>
            <a:r>
              <a:rPr lang="ru-RU" sz="2800" dirty="0"/>
              <a:t>— </a:t>
            </a:r>
            <a:r>
              <a:rPr lang="ru-RU" sz="2800" b="1" dirty="0" smtClean="0"/>
              <a:t>путь лемминга </a:t>
            </a:r>
            <a:r>
              <a:rPr lang="ru-RU" sz="2800" b="1" dirty="0" smtClean="0">
                <a:sym typeface="Wingdings" pitchFamily="2" charset="2"/>
              </a:rPr>
              <a:t>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Собрать все грабли (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л</a:t>
            </a:r>
            <a:r>
              <a:rPr lang="ru-RU" sz="2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ишний вес, рак, попасть в эпидемию депрессии и т.д.)</a:t>
            </a:r>
          </a:p>
          <a:p>
            <a:r>
              <a:rPr lang="ru-RU" sz="2800" dirty="0" smtClean="0">
                <a:sym typeface="Wingdings" pitchFamily="2" charset="2"/>
              </a:rPr>
              <a:t>Интересует опыт и знания </a:t>
            </a:r>
            <a:r>
              <a:rPr lang="ru-RU" sz="2800" b="1" dirty="0">
                <a:sym typeface="Wingdings" pitchFamily="2" charset="2"/>
              </a:rPr>
              <a:t>только</a:t>
            </a:r>
            <a:r>
              <a:rPr lang="ru-RU" sz="2800" dirty="0" smtClean="0">
                <a:sym typeface="Wingdings" pitchFamily="2" charset="2"/>
              </a:rPr>
              <a:t/>
            </a:r>
            <a:br>
              <a:rPr lang="ru-RU" sz="2800" dirty="0" smtClean="0">
                <a:sym typeface="Wingdings" pitchFamily="2" charset="2"/>
              </a:rPr>
            </a:br>
            <a:r>
              <a:rPr lang="ru-RU" sz="2800" b="1" dirty="0" smtClean="0">
                <a:sym typeface="Wingdings" pitchFamily="2" charset="2"/>
              </a:rPr>
              <a:t>3% успешных</a:t>
            </a:r>
          </a:p>
          <a:p>
            <a:r>
              <a:rPr lang="ru-RU" sz="2800" dirty="0" smtClean="0">
                <a:sym typeface="Wingdings" pitchFamily="2" charset="2"/>
              </a:rPr>
              <a:t>Эффективное </a:t>
            </a:r>
            <a:r>
              <a:rPr lang="ru-RU" sz="2800" b="1" dirty="0" smtClean="0">
                <a:sym typeface="Wingdings" pitchFamily="2" charset="2"/>
              </a:rPr>
              <a:t>простое решение </a:t>
            </a:r>
            <a:r>
              <a:rPr lang="ru-RU" sz="2800" dirty="0" smtClean="0">
                <a:sym typeface="Wingdings" pitchFamily="2" charset="2"/>
              </a:rPr>
              <a:t>часто </a:t>
            </a:r>
            <a:r>
              <a:rPr lang="ru-RU" sz="2800" b="1" dirty="0" smtClean="0">
                <a:sym typeface="Wingdings" pitchFamily="2" charset="2"/>
              </a:rPr>
              <a:t>непросто применить</a:t>
            </a:r>
            <a:r>
              <a:rPr lang="ru-RU" sz="2800" dirty="0" smtClean="0">
                <a:sym typeface="Wingdings" pitchFamily="2" charset="2"/>
              </a:rPr>
              <a:t> на практике</a:t>
            </a:r>
          </a:p>
          <a:p>
            <a:r>
              <a:rPr lang="ru-RU" sz="2800" b="1" dirty="0" smtClean="0"/>
              <a:t>Без применения</a:t>
            </a:r>
            <a:r>
              <a:rPr lang="ru-RU" sz="2800" dirty="0" smtClean="0"/>
              <a:t> чужой опыт </a:t>
            </a:r>
            <a:r>
              <a:rPr lang="ru-RU" sz="2800" b="1" dirty="0" smtClean="0"/>
              <a:t>бесполезен</a:t>
            </a:r>
            <a:endParaRPr lang="ru-RU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468052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Начать читать книги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ru-RU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3600" dirty="0" smtClean="0"/>
              <a:t>Начать вести список прочитанных книг</a:t>
            </a:r>
          </a:p>
          <a:p>
            <a:pPr marL="0" indent="0" algn="ctr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3600" dirty="0" smtClean="0"/>
              <a:t>Довести число прочитанных </a:t>
            </a:r>
            <a:r>
              <a:rPr lang="ru-RU" sz="3600" b="1" u="sng" dirty="0" smtClean="0"/>
              <a:t>нехудожественных</a:t>
            </a:r>
            <a:r>
              <a:rPr lang="ru-RU" sz="3600" dirty="0" smtClean="0"/>
              <a:t> книг </a:t>
            </a:r>
            <a:br>
              <a:rPr lang="ru-RU" sz="3600" dirty="0" smtClean="0"/>
            </a:br>
            <a:r>
              <a:rPr lang="ru-RU" sz="3600" dirty="0" smtClean="0"/>
              <a:t>до 12</a:t>
            </a:r>
            <a:r>
              <a:rPr lang="en-US" sz="3600" dirty="0" smtClean="0"/>
              <a:t>/25/50</a:t>
            </a:r>
            <a:r>
              <a:rPr lang="ru-RU" sz="3600" dirty="0" smtClean="0"/>
              <a:t> в год</a:t>
            </a:r>
            <a:endParaRPr lang="ru-RU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509120"/>
            <a:ext cx="2449942" cy="25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Чему не учат в (высшей) школе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Д.С. Ватолин, «</a:t>
            </a:r>
            <a:r>
              <a:rPr lang="ru-RU" dirty="0"/>
              <a:t>Чему не учат в (высшей) </a:t>
            </a:r>
            <a:r>
              <a:rPr lang="ru-RU" dirty="0" smtClean="0"/>
              <a:t>школе», журнал </a:t>
            </a:r>
            <a:r>
              <a:rPr lang="ru-RU" dirty="0"/>
              <a:t>«</a:t>
            </a:r>
            <a:r>
              <a:rPr lang="ru-RU" dirty="0" err="1"/>
              <a:t>Компьютерра</a:t>
            </a:r>
            <a:r>
              <a:rPr lang="ru-RU" dirty="0"/>
              <a:t>» №25-26 от 12 июля </a:t>
            </a:r>
            <a:r>
              <a:rPr lang="ru-RU" dirty="0" smtClean="0"/>
              <a:t>2005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4365104"/>
            <a:ext cx="8496944" cy="1728192"/>
          </a:xfrm>
          <a:prstGeom prst="rect">
            <a:avLst/>
          </a:prstGeom>
        </p:spPr>
        <p:txBody>
          <a:bodyPr numCol="1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Люди учатся не тому, что нужно в жизни!</a:t>
            </a:r>
            <a:br>
              <a:rPr lang="ru-RU" dirty="0" smtClean="0"/>
            </a:br>
            <a:r>
              <a:rPr lang="ru-RU" sz="1800" dirty="0" smtClean="0"/>
              <a:t>(трагедия красного диплома)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Итог: студента нужно ПЕРЕУЧИВАТЬ на работе ВНЕ зависимости от того, где и чему он учился</a:t>
            </a:r>
            <a:endParaRPr lang="ru-RU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27530"/>
              </p:ext>
            </p:extLst>
          </p:nvPr>
        </p:nvGraphicFramePr>
        <p:xfrm>
          <a:off x="179512" y="1438776"/>
          <a:ext cx="878497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46449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В школе: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В жизни: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960000"/>
                          </a:solidFill>
                        </a:rPr>
                        <a:t>Пользоваться ничем нельзя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Пользоваться можно чем угодно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960000"/>
                          </a:solidFill>
                        </a:rPr>
                        <a:t>Задачи — короткие и маленькие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Задачи — на месяцы (годы)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960000"/>
                          </a:solidFill>
                        </a:rPr>
                        <a:t>У задачи есть решение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Может не быть решения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960000"/>
                          </a:solidFill>
                        </a:rPr>
                        <a:t>Как решать правильно — известно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Как решать — точно неизвестно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960000"/>
                          </a:solidFill>
                        </a:rPr>
                        <a:t>Главное — запомнить материал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Главное — придумать адекватное решение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7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К вопросу о ваших целях</a:t>
            </a:r>
            <a:endParaRPr lang="ru-RU" sz="48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26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60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694445"/>
              </p:ext>
            </p:extLst>
          </p:nvPr>
        </p:nvGraphicFramePr>
        <p:xfrm>
          <a:off x="395536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 вопросу о целях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Марк Х. </a:t>
            </a:r>
            <a:r>
              <a:rPr lang="ru-RU" dirty="0" err="1" smtClean="0"/>
              <a:t>Маккормак</a:t>
            </a:r>
            <a:r>
              <a:rPr lang="ru-RU" dirty="0"/>
              <a:t>, </a:t>
            </a:r>
            <a:r>
              <a:rPr lang="ru-RU" dirty="0" smtClean="0"/>
              <a:t>«Чему </a:t>
            </a:r>
            <a:r>
              <a:rPr lang="ru-RU" dirty="0"/>
              <a:t>не учат в Гарвардской </a:t>
            </a:r>
            <a:r>
              <a:rPr lang="ru-RU" dirty="0" smtClean="0"/>
              <a:t>бизнес-школе»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416716"/>
              </p:ext>
            </p:extLst>
          </p:nvPr>
        </p:nvGraphicFramePr>
        <p:xfrm>
          <a:off x="382861" y="1412776"/>
          <a:ext cx="8509619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Доход через 10 лет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Марк Х. </a:t>
            </a:r>
            <a:r>
              <a:rPr lang="ru-RU" dirty="0" err="1" smtClean="0"/>
              <a:t>Маккормак</a:t>
            </a:r>
            <a:r>
              <a:rPr lang="ru-RU" dirty="0"/>
              <a:t>, </a:t>
            </a:r>
            <a:r>
              <a:rPr lang="ru-RU" dirty="0" smtClean="0"/>
              <a:t>«Чему </a:t>
            </a:r>
            <a:r>
              <a:rPr lang="ru-RU" dirty="0"/>
              <a:t>не учат в Гарвардской </a:t>
            </a:r>
            <a:r>
              <a:rPr lang="ru-RU" dirty="0" smtClean="0"/>
              <a:t>бизнес-школе»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3848" y="2708920"/>
            <a:ext cx="3600400" cy="193899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3%, письменно фиксировавшие свои цели, зарабатывали в среднем в 10 раз больше, чем оставшиеся 97% в сумме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10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Ocy;&amp;tcy; &amp;khcy;&amp;ocy;&amp;rcy;&amp;ocy;&amp;shcy;&amp;iecy;&amp;gcy;&amp;ocy; &amp;kcy; &amp;vcy;&amp;iecy;&amp;lcy;&amp;icy;&amp;kcy;&amp;ocy;&amp;mcy;&amp;u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07" y="3933056"/>
            <a:ext cx="216692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6" y="4387713"/>
            <a:ext cx="1896970" cy="1921607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Масштабность цели</a:t>
            </a:r>
            <a:endParaRPr lang="ru-R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010022"/>
              </p:ext>
            </p:extLst>
          </p:nvPr>
        </p:nvGraphicFramePr>
        <p:xfrm>
          <a:off x="395288" y="1412875"/>
          <a:ext cx="8497888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944"/>
                <a:gridCol w="4248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Цель лемминга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Цель 3%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Похудеть на 3 килограмма к весне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Постоянный</a:t>
                      </a:r>
                      <a:r>
                        <a:rPr lang="ru-RU" baseline="0" dirty="0" smtClean="0"/>
                        <a:t> здоровый вес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Ускорить</a:t>
                      </a:r>
                      <a:r>
                        <a:rPr lang="ru-RU" baseline="0" dirty="0" smtClean="0"/>
                        <a:t> программу в 2 раза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Ускорить программу в 10</a:t>
                      </a:r>
                      <a:r>
                        <a:rPr lang="ru-RU" baseline="0" dirty="0" smtClean="0"/>
                        <a:t> раз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Увеличить</a:t>
                      </a:r>
                      <a:r>
                        <a:rPr lang="ru-RU" baseline="0" dirty="0" smtClean="0"/>
                        <a:t> зарплату на 10%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Увеличить доход</a:t>
                      </a:r>
                      <a:r>
                        <a:rPr lang="ru-RU" baseline="0" dirty="0" smtClean="0"/>
                        <a:t> в 10 раз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Закончить</a:t>
                      </a:r>
                      <a:r>
                        <a:rPr lang="ru-RU" baseline="0" dirty="0" smtClean="0"/>
                        <a:t> университет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Получить</a:t>
                      </a:r>
                      <a:r>
                        <a:rPr lang="ru-RU" baseline="0" dirty="0" smtClean="0"/>
                        <a:t> лучшую должность среди </a:t>
                      </a:r>
                      <a:r>
                        <a:rPr lang="ru-RU" baseline="0" dirty="0" err="1" smtClean="0"/>
                        <a:t>одногруппников</a:t>
                      </a:r>
                      <a:r>
                        <a:rPr lang="ru-RU" baseline="0" dirty="0" smtClean="0"/>
                        <a:t> (через 5 лет) после окончания университета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4163596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Увеличение </a:t>
            </a:r>
            <a:r>
              <a:rPr lang="ru-RU" sz="2400" dirty="0" err="1" smtClean="0"/>
              <a:t>амбициозности</a:t>
            </a:r>
            <a:r>
              <a:rPr lang="ru-RU" sz="2400" dirty="0" smtClean="0"/>
              <a:t> цели </a:t>
            </a:r>
            <a:r>
              <a:rPr lang="ru-RU" sz="2400" u="sng" dirty="0" smtClean="0"/>
              <a:t>может помочь</a:t>
            </a:r>
            <a:r>
              <a:rPr lang="ru-RU" sz="2400" dirty="0" smtClean="0"/>
              <a:t> достичь </a:t>
            </a:r>
            <a:r>
              <a:rPr lang="ru-RU" sz="2400" u="sng" dirty="0" smtClean="0"/>
              <a:t>кардинально</a:t>
            </a:r>
            <a:r>
              <a:rPr lang="ru-RU" sz="2400" dirty="0" smtClean="0"/>
              <a:t> лучших результатов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-14712" y="4103494"/>
            <a:ext cx="1922416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Чего хотят лемминги?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&amp;vcy;&amp;ycy;&amp;scy;&amp;tcy;&amp;rcy;&amp;iecy;&amp;lcy; &amp;pcy;&amp;ocy; &amp;pcy;&amp;acy;&amp;rcy;&amp;acy;&amp;bcy;&amp;ocy;&amp;l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62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Высшая математика выбора цели «на пальцах»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149080"/>
            <a:ext cx="5328592" cy="2016224"/>
          </a:xfrm>
        </p:spPr>
        <p:txBody>
          <a:bodyPr/>
          <a:lstStyle/>
          <a:p>
            <a:r>
              <a:rPr lang="ru-RU" dirty="0" smtClean="0"/>
              <a:t>Как правило, </a:t>
            </a:r>
            <a:r>
              <a:rPr lang="ru-RU" b="1" dirty="0" smtClean="0"/>
              <a:t>достигается меньше, чем хотелось</a:t>
            </a:r>
          </a:p>
          <a:p>
            <a:r>
              <a:rPr lang="ru-RU" b="1" dirty="0" smtClean="0"/>
              <a:t>Неадекватно высокие </a:t>
            </a:r>
            <a:r>
              <a:rPr lang="ru-RU" dirty="0" smtClean="0"/>
              <a:t>цели дают </a:t>
            </a:r>
            <a:r>
              <a:rPr lang="ru-RU" b="1" dirty="0" smtClean="0"/>
              <a:t>слабый </a:t>
            </a:r>
            <a:r>
              <a:rPr lang="ru-RU" dirty="0" smtClean="0"/>
              <a:t>результат</a:t>
            </a:r>
          </a:p>
          <a:p>
            <a:r>
              <a:rPr lang="ru-RU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Большей</a:t>
            </a:r>
            <a:r>
              <a:rPr lang="ru-RU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скорости! </a:t>
            </a:r>
            <a:r>
              <a:rPr lang="ru-RU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8" name="Picture 4" descr="Image result for &amp;vcy;&amp;ycy;&amp;scy;&amp;tcy;&amp;rcy;&amp;iecy;&amp;lcy; &amp;pcy;&amp;ocy; &amp;pcy;&amp;acy;&amp;rcy;&amp;acy;&amp;bcy;&amp;ocy;&amp;l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3544"/>
            <a:ext cx="3772722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331640" y="3501008"/>
            <a:ext cx="6192688" cy="0"/>
          </a:xfrm>
          <a:prstGeom prst="straightConnector1">
            <a:avLst/>
          </a:prstGeom>
          <a:ln w="38100"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35896" y="3481263"/>
            <a:ext cx="160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Хотели достичь</a:t>
            </a:r>
            <a:endParaRPr lang="ru-RU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40604" y="3841303"/>
            <a:ext cx="2583324" cy="0"/>
          </a:xfrm>
          <a:prstGeom prst="straightConnector1">
            <a:avLst/>
          </a:prstGeom>
          <a:ln w="38100">
            <a:solidFill>
              <a:schemeClr val="accent5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86706" y="3841303"/>
            <a:ext cx="180517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 достигли</a:t>
            </a:r>
            <a:endParaRPr lang="ru-RU" sz="1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40604" y="3356992"/>
            <a:ext cx="0" cy="638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23928" y="3356992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24328" y="3356992"/>
            <a:ext cx="0" cy="484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32240" y="1340768"/>
            <a:ext cx="237626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Расчет расстояния для реальной среды требует решения системы дифференциальных уравнений</a:t>
            </a:r>
          </a:p>
          <a:p>
            <a:pPr>
              <a:spcAft>
                <a:spcPts val="600"/>
              </a:spcAft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Следствие: Большинство людей не в состоянии посчитать оптимальный угол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выглядят правильные цели?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157192"/>
            <a:ext cx="849694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960000"/>
                </a:solidFill>
              </a:rPr>
              <a:t>список ЦЕЛЕЙ ≠ «список МЕЧТ»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Правильный вопрос – что сделано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за последний месяц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год для достижения цели?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67945" y="6139292"/>
            <a:ext cx="4752528" cy="718707"/>
          </a:xfrm>
        </p:spPr>
        <p:txBody>
          <a:bodyPr/>
          <a:lstStyle/>
          <a:p>
            <a:endParaRPr lang="ru-RU" dirty="0" smtClean="0"/>
          </a:p>
          <a:p>
            <a:r>
              <a:rPr lang="en-US" b="1" dirty="0" smtClean="0"/>
              <a:t>SMART</a:t>
            </a:r>
            <a:r>
              <a:rPr lang="ru-RU" b="1" dirty="0" smtClean="0"/>
              <a:t>-анализ </a:t>
            </a:r>
            <a:br>
              <a:rPr lang="ru-RU" b="1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www.slideshare.net/SlideStore_rus/smart-45878295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6" y="1412776"/>
            <a:ext cx="83222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9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680520"/>
          </a:xfrm>
        </p:spPr>
        <p:txBody>
          <a:bodyPr/>
          <a:lstStyle/>
          <a:p>
            <a:r>
              <a:rPr lang="ru-RU" sz="2800" dirty="0" smtClean="0"/>
              <a:t>Вы можете поднять свои доходы через 10 лет </a:t>
            </a:r>
            <a:br>
              <a:rPr lang="ru-RU" sz="2800" dirty="0" smtClean="0"/>
            </a:br>
            <a:r>
              <a:rPr lang="ru-RU" sz="2800" dirty="0" smtClean="0"/>
              <a:t>в 14 раз (в среднем) по сравнению </a:t>
            </a:r>
            <a:br>
              <a:rPr lang="ru-RU" sz="2800" dirty="0" smtClean="0"/>
            </a:br>
            <a:r>
              <a:rPr lang="ru-RU" sz="2800" dirty="0" smtClean="0"/>
              <a:t>с однокурсниками</a:t>
            </a:r>
          </a:p>
          <a:p>
            <a:r>
              <a:rPr lang="ru-RU" sz="2800" b="1" dirty="0" smtClean="0"/>
              <a:t>Вступление в 3% наиболее успешных людей </a:t>
            </a:r>
            <a:r>
              <a:rPr lang="ru-RU" sz="2800" b="1" u="sng" dirty="0" smtClean="0"/>
              <a:t>свободное</a:t>
            </a:r>
            <a:r>
              <a:rPr lang="ru-RU" sz="2800" b="1" dirty="0" smtClean="0"/>
              <a:t> (нужны </a:t>
            </a:r>
            <a:r>
              <a:rPr lang="ru-RU" sz="2800" b="1" dirty="0"/>
              <a:t>всего лишь </a:t>
            </a:r>
            <a:r>
              <a:rPr lang="ru-RU" sz="2800" b="1" u="sng" dirty="0" smtClean="0"/>
              <a:t>включенный мозг </a:t>
            </a:r>
            <a:r>
              <a:rPr lang="ru-RU" sz="2800" b="1" u="sng" dirty="0"/>
              <a:t>и сила </a:t>
            </a:r>
            <a:r>
              <a:rPr lang="ru-RU" sz="2800" b="1" u="sng" dirty="0" smtClean="0"/>
              <a:t>воли)</a:t>
            </a:r>
          </a:p>
          <a:p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050" name="Picture 2" descr="C:\Downloads\Лемминги итог\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972074" cy="230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55000"/>
            <a:ext cx="8496944" cy="468052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3200" dirty="0" smtClean="0"/>
              <a:t>Прийти сегодня домой и поднять свои доходы (по сравнению с однокурсниками) через 10 лет в 10 раз </a:t>
            </a:r>
            <a:br>
              <a:rPr lang="ru-RU" sz="3200" dirty="0" smtClean="0"/>
            </a:br>
            <a:endParaRPr lang="ru-R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76" y="5013176"/>
            <a:ext cx="2123728" cy="17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Как научиться </a:t>
            </a:r>
            <a:br>
              <a:rPr lang="ru-RU" sz="4800" dirty="0" smtClean="0"/>
            </a:br>
            <a:r>
              <a:rPr lang="ru-RU" sz="4800" dirty="0" smtClean="0"/>
              <a:t>включать мозг?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31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643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научиться включать мозг?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Под включением мозга понимается:</a:t>
            </a:r>
          </a:p>
          <a:p>
            <a:r>
              <a:rPr lang="ru-RU" b="1" dirty="0" smtClean="0"/>
              <a:t>Осознанное</a:t>
            </a:r>
            <a:r>
              <a:rPr lang="ru-RU" dirty="0" smtClean="0"/>
              <a:t> использование шаблонов в рутинных действиях</a:t>
            </a:r>
          </a:p>
          <a:p>
            <a:r>
              <a:rPr lang="ru-RU" b="1" dirty="0" smtClean="0"/>
              <a:t>Ежедневный, еженедельный анализ</a:t>
            </a:r>
            <a:r>
              <a:rPr lang="ru-RU" dirty="0" smtClean="0"/>
              <a:t> эффективности своих действий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Что было сделано эффективно? Что заняло больше времени, чем планировалось? Почему?</a:t>
            </a:r>
          </a:p>
          <a:p>
            <a:r>
              <a:rPr lang="ru-RU" b="1" dirty="0" smtClean="0"/>
              <a:t>Ежемесячный и ежегодный пересмотр</a:t>
            </a:r>
            <a:r>
              <a:rPr lang="ru-RU" dirty="0" smtClean="0"/>
              <a:t> списка целей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Что достигнуто, а что нет? Почему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?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Ч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то нужно, чтобы достичь?</a:t>
            </a:r>
          </a:p>
          <a:p>
            <a:r>
              <a:rPr lang="ru-RU" dirty="0" smtClean="0"/>
              <a:t>Сознательное </a:t>
            </a:r>
            <a:r>
              <a:rPr lang="ru-RU" b="1" dirty="0" smtClean="0"/>
              <a:t>развитие способности находить эффективные решения</a:t>
            </a:r>
            <a:endParaRPr lang="ru-RU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Самое главное об учебе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648072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/>
              <a:t>«</a:t>
            </a:r>
            <a:r>
              <a:rPr lang="ru-RU" sz="2800" dirty="0" smtClean="0"/>
              <a:t>Период полураспада знаний»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1916832"/>
            <a:ext cx="8748464" cy="41848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dirty="0" smtClean="0"/>
              <a:t>		   </a:t>
            </a:r>
            <a:r>
              <a:rPr lang="ru-RU" sz="2800" b="1" i="1" dirty="0" smtClean="0"/>
              <a:t>ВЫ ВСЕ ЗАБУДЕТЕ! </a:t>
            </a:r>
            <a:r>
              <a:rPr lang="ru-RU" sz="2800" dirty="0" smtClean="0">
                <a:sym typeface="Wingdings" pitchFamily="2" charset="2"/>
              </a:rPr>
              <a:t></a:t>
            </a:r>
            <a:endParaRPr lang="ru-RU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dirty="0" smtClean="0"/>
              <a:t>Зависит от:</a:t>
            </a:r>
          </a:p>
          <a:p>
            <a:r>
              <a:rPr lang="ru-RU" sz="2800" dirty="0" smtClean="0"/>
              <a:t>Наработок</a:t>
            </a:r>
            <a:r>
              <a:rPr lang="ru-RU" sz="2800" b="1" dirty="0" smtClean="0"/>
              <a:t>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(повторы, семинары)</a:t>
            </a:r>
          </a:p>
          <a:p>
            <a:r>
              <a:rPr lang="ru-RU" sz="2800" dirty="0" smtClean="0"/>
              <a:t>Практики при изучении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(реализовать алгоритм)</a:t>
            </a:r>
          </a:p>
          <a:p>
            <a:r>
              <a:rPr lang="ru-RU" sz="2800" dirty="0" smtClean="0"/>
              <a:t>Яркост</a:t>
            </a:r>
            <a:r>
              <a:rPr lang="ru-RU" sz="2800" dirty="0"/>
              <a:t>и</a:t>
            </a:r>
            <a:r>
              <a:rPr lang="ru-RU" sz="2800" dirty="0" smtClean="0"/>
              <a:t> впечатлений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(учебные фильмы)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800" dirty="0" smtClean="0"/>
              <a:t>Увлеченности</a:t>
            </a:r>
            <a:r>
              <a:rPr lang="ru-RU" sz="2800" b="1" dirty="0" smtClean="0"/>
              <a:t>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(оч. интересно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оч. скучно)</a:t>
            </a:r>
          </a:p>
          <a:p>
            <a:r>
              <a:rPr lang="ru-RU" sz="2800" dirty="0" smtClean="0"/>
              <a:t>Состояния изучающего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(усталость, переполненность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, живость)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22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же программисты?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800" b="1" dirty="0" smtClean="0"/>
              <a:t>Что такое </a:t>
            </a:r>
            <a:br>
              <a:rPr lang="ru-RU" sz="4800" b="1" dirty="0" smtClean="0"/>
            </a:br>
            <a:r>
              <a:rPr lang="ru-RU" sz="4800" b="1" dirty="0" err="1" smtClean="0"/>
              <a:t>быдлокодинг</a:t>
            </a:r>
            <a:r>
              <a:rPr lang="ru-RU" sz="4800" b="1" dirty="0" smtClean="0"/>
              <a:t>?</a:t>
            </a:r>
          </a:p>
          <a:p>
            <a:pPr marL="0" indent="0" algn="ctr">
              <a:buNone/>
            </a:pPr>
            <a:endParaRPr lang="ru-R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Что нужно уметь, чтобы не попасть в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быдлокодеры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4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932"/>
            <a:ext cx="7992888" cy="1143000"/>
          </a:xfrm>
        </p:spPr>
        <p:txBody>
          <a:bodyPr/>
          <a:lstStyle/>
          <a:p>
            <a:r>
              <a:rPr lang="ru-RU" dirty="0" smtClean="0"/>
              <a:t>Развитие творческого мышления</a:t>
            </a:r>
            <a:br>
              <a:rPr lang="ru-RU" dirty="0" smtClean="0"/>
            </a:br>
            <a:r>
              <a:rPr lang="ru-RU" sz="2800" dirty="0" smtClean="0"/>
              <a:t>История про детский сад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Г.С. </a:t>
            </a:r>
            <a:r>
              <a:rPr lang="ru-RU" dirty="0" err="1" smtClean="0"/>
              <a:t>Альтшуллер</a:t>
            </a:r>
            <a:r>
              <a:rPr lang="ru-RU" dirty="0"/>
              <a:t>, «Найти идею: Введение в ТРИЗ — теорию решения изобретательских задач»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026" name="Picture 2" descr="http://kirillbelyaev.com/pictures/kids-fantasy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35" y="1484784"/>
            <a:ext cx="70299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творческого мышления</a:t>
            </a:r>
            <a:br>
              <a:rPr lang="ru-RU" dirty="0" smtClean="0"/>
            </a:br>
            <a:r>
              <a:rPr lang="ru-RU" sz="2800" dirty="0" smtClean="0"/>
              <a:t>Решение проблемы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Г.С. </a:t>
            </a:r>
            <a:r>
              <a:rPr lang="ru-RU" dirty="0" err="1"/>
              <a:t>Альтшуллер</a:t>
            </a:r>
            <a:r>
              <a:rPr lang="ru-RU" dirty="0"/>
              <a:t>, «Найти идею: Введение в ТРИЗ — теорию решения изобретательских задач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050" name="Picture 2" descr="http://kirillbelyaev.com/pictures/kids-fantasy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35" y="1484784"/>
            <a:ext cx="70299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Скорость программирования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400" dirty="0" smtClean="0"/>
              <a:t>Какова разница в скорости программирования между опытным </a:t>
            </a:r>
            <a:r>
              <a:rPr lang="en-US" sz="4400" dirty="0" smtClean="0"/>
              <a:t>R&amp;D</a:t>
            </a:r>
            <a:r>
              <a:rPr lang="ru-RU" sz="4400" dirty="0" smtClean="0"/>
              <a:t> программистом и студентом?</a:t>
            </a:r>
            <a:endParaRPr lang="ru-RU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корзины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400" dirty="0" smtClean="0"/>
              <a:t>Большая часть кода </a:t>
            </a:r>
            <a:br>
              <a:rPr lang="ru-RU" sz="4400" dirty="0" smtClean="0"/>
            </a:br>
            <a:r>
              <a:rPr lang="ru-RU" sz="4400" dirty="0" smtClean="0"/>
              <a:t>идет в корзину </a:t>
            </a:r>
            <a:r>
              <a:rPr lang="ru-RU" sz="4800" dirty="0"/>
              <a:t>☹</a:t>
            </a:r>
            <a:endParaRPr lang="ru-RU" sz="4400" dirty="0" smtClean="0"/>
          </a:p>
          <a:p>
            <a:pPr marL="0" indent="0" algn="ctr">
              <a:buNone/>
            </a:pPr>
            <a:r>
              <a:rPr lang="ru-RU" sz="4400" dirty="0" smtClean="0"/>
              <a:t>Когда и почему?</a:t>
            </a:r>
            <a:endParaRPr lang="ru-RU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90% программирования – </a:t>
            </a:r>
            <a:r>
              <a:rPr lang="ru-RU" sz="2800" dirty="0" err="1" smtClean="0"/>
              <a:t>быдлокодинг</a:t>
            </a:r>
            <a:r>
              <a:rPr lang="ru-RU" sz="2800" dirty="0" smtClean="0"/>
              <a:t> (</a:t>
            </a:r>
            <a:r>
              <a:rPr lang="en-US" sz="2800" dirty="0" smtClean="0"/>
              <a:t>code support</a:t>
            </a:r>
            <a:r>
              <a:rPr lang="ru-RU" sz="2800" dirty="0" smtClean="0"/>
              <a:t> и т.п.)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но сначала этого не видно</a:t>
            </a:r>
          </a:p>
          <a:p>
            <a:r>
              <a:rPr lang="ru-RU" sz="2800" dirty="0" smtClean="0"/>
              <a:t>Разница в скорости программирования у студента и промышленного программиста – около 100 раз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(«а-а-а-а! это неправда! Верните мне мой шаблон!»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ru-RU" sz="2800" dirty="0" smtClean="0"/>
              <a:t>и </a:t>
            </a:r>
            <a:r>
              <a:rPr lang="ru-RU" sz="2800" b="1" dirty="0" smtClean="0"/>
              <a:t>чем сложнее алгоритм, тем больше разница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Чем больше разница, тем больше зарплаты и меньше конкуренция за место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800" dirty="0" smtClean="0"/>
              <a:t>Один из этапов профессионального роста – не ломаться, когда безвременно хоронят ваше детище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Научиться включать мозг!</a:t>
            </a:r>
            <a:br>
              <a:rPr lang="ru-RU" sz="3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Понять, в чем заключается творчество (например, в сложных алгоритмах) и развить в себе способность к этому виду творчества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О </a:t>
            </a:r>
            <a:r>
              <a:rPr lang="ru-RU" sz="4800" dirty="0" err="1" smtClean="0"/>
              <a:t>видеогруппе</a:t>
            </a:r>
            <a:r>
              <a:rPr lang="ru-RU" sz="4800" dirty="0" smtClean="0"/>
              <a:t>, уникальных </a:t>
            </a:r>
            <a:r>
              <a:rPr lang="ru-RU" sz="4800" dirty="0" err="1" smtClean="0"/>
              <a:t>скилах</a:t>
            </a:r>
            <a:r>
              <a:rPr lang="ru-RU" sz="4800" dirty="0" smtClean="0"/>
              <a:t> и больших зарплатах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39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09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9320"/>
            <a:ext cx="3923928" cy="548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msu.ru/upload/iblock/e9c/img_7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7" y="2492896"/>
            <a:ext cx="6981941" cy="4654091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мы занимаемся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-459432"/>
            <a:ext cx="8496944" cy="468052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3600" b="1" dirty="0" smtClean="0"/>
              <a:t>Современное двумерное и многомерное видео </a:t>
            </a:r>
            <a:endParaRPr lang="ru-RU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Доклад на </a:t>
            </a:r>
            <a:r>
              <a:rPr lang="en-US" dirty="0" smtClean="0"/>
              <a:t>SDA-2016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05064"/>
            <a:ext cx="8496944" cy="2448272"/>
          </a:xfrm>
        </p:spPr>
        <p:txBody>
          <a:bodyPr numCol="2"/>
          <a:lstStyle/>
          <a:p>
            <a:pPr marL="0" indent="0" fontAlgn="base">
              <a:buNone/>
            </a:pPr>
            <a:r>
              <a:rPr lang="ru-RU" sz="1400" b="1" dirty="0"/>
              <a:t>Заметок в СМИ всего - 254</a:t>
            </a:r>
          </a:p>
          <a:p>
            <a:pPr fontAlgn="base"/>
            <a:r>
              <a:rPr lang="ru-RU" sz="1400" b="1" dirty="0"/>
              <a:t>Из них русскоязычных - 170</a:t>
            </a:r>
          </a:p>
          <a:p>
            <a:pPr lvl="1" fontAlgn="base"/>
            <a:r>
              <a:rPr lang="ru-RU" sz="1200" dirty="0"/>
              <a:t>Украина - 17</a:t>
            </a:r>
          </a:p>
          <a:p>
            <a:pPr lvl="1" fontAlgn="base"/>
            <a:r>
              <a:rPr lang="ru-RU" sz="1200" dirty="0"/>
              <a:t>Казахстан - 7</a:t>
            </a:r>
          </a:p>
          <a:p>
            <a:pPr lvl="1" fontAlgn="base"/>
            <a:r>
              <a:rPr lang="ru-RU" sz="1200" dirty="0"/>
              <a:t>Белоруссия - 2</a:t>
            </a:r>
          </a:p>
          <a:p>
            <a:pPr lvl="1" fontAlgn="base"/>
            <a:r>
              <a:rPr lang="ru-RU" sz="1200" dirty="0"/>
              <a:t>Молдавия - 2</a:t>
            </a:r>
          </a:p>
          <a:p>
            <a:pPr lvl="1" fontAlgn="base"/>
            <a:r>
              <a:rPr lang="ru-RU" sz="1200" dirty="0"/>
              <a:t>Армения - 1</a:t>
            </a:r>
          </a:p>
          <a:p>
            <a:pPr lvl="1" fontAlgn="base"/>
            <a:r>
              <a:rPr lang="ru-RU" sz="1200" dirty="0"/>
              <a:t>Азербайджан - 1</a:t>
            </a:r>
          </a:p>
          <a:p>
            <a:pPr fontAlgn="base"/>
            <a:r>
              <a:rPr lang="ru-RU" sz="1400" b="1" dirty="0"/>
              <a:t>Статей на английском </a:t>
            </a:r>
            <a:r>
              <a:rPr lang="ru-RU" sz="1400" b="1" dirty="0" smtClean="0"/>
              <a:t>– 38</a:t>
            </a:r>
            <a:endParaRPr lang="en-US" sz="1400" b="1" dirty="0" smtClean="0"/>
          </a:p>
          <a:p>
            <a:pPr fontAlgn="base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Всего – на 12 языках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pPr fontAlgn="base"/>
            <a:endParaRPr lang="ru-RU" sz="1400" b="1" dirty="0"/>
          </a:p>
          <a:p>
            <a:pPr fontAlgn="base"/>
            <a:r>
              <a:rPr lang="ru-RU" sz="1400" b="1" dirty="0"/>
              <a:t>Статей на других языках - 46</a:t>
            </a:r>
          </a:p>
          <a:p>
            <a:pPr lvl="1" fontAlgn="base"/>
            <a:r>
              <a:rPr lang="ru-RU" sz="1200" dirty="0"/>
              <a:t>Испанский (включая Мексику) - 29</a:t>
            </a:r>
          </a:p>
          <a:p>
            <a:pPr lvl="1" fontAlgn="base"/>
            <a:r>
              <a:rPr lang="ru-RU" sz="1200" dirty="0"/>
              <a:t>Нидерландский - 6</a:t>
            </a:r>
          </a:p>
          <a:p>
            <a:pPr lvl="1" fontAlgn="base"/>
            <a:r>
              <a:rPr lang="ru-RU" sz="1200" dirty="0"/>
              <a:t>Французский - 2 </a:t>
            </a:r>
          </a:p>
          <a:p>
            <a:pPr lvl="1" fontAlgn="base"/>
            <a:r>
              <a:rPr lang="ru-RU" sz="1200" dirty="0"/>
              <a:t>Финский - 2</a:t>
            </a:r>
          </a:p>
          <a:p>
            <a:pPr lvl="1" fontAlgn="base"/>
            <a:r>
              <a:rPr lang="ru-RU" sz="1200" dirty="0"/>
              <a:t>Вьетнамский - 2</a:t>
            </a:r>
          </a:p>
          <a:p>
            <a:pPr lvl="1" fontAlgn="base"/>
            <a:r>
              <a:rPr lang="ru-RU" sz="1200" dirty="0"/>
              <a:t>Польский - 1</a:t>
            </a:r>
          </a:p>
          <a:p>
            <a:pPr lvl="1" fontAlgn="base"/>
            <a:r>
              <a:rPr lang="ru-RU" sz="1200" dirty="0"/>
              <a:t>Португальский - 1</a:t>
            </a:r>
          </a:p>
          <a:p>
            <a:pPr lvl="1" fontAlgn="base"/>
            <a:r>
              <a:rPr lang="ru-RU" sz="1200" dirty="0"/>
              <a:t>Индонезийский - 1</a:t>
            </a:r>
          </a:p>
          <a:p>
            <a:pPr lvl="1" fontAlgn="base"/>
            <a:r>
              <a:rPr lang="ru-RU" sz="1200" dirty="0"/>
              <a:t>Украинский - 1</a:t>
            </a:r>
          </a:p>
          <a:p>
            <a:pPr lvl="1" fontAlgn="base"/>
            <a:r>
              <a:rPr lang="ru-RU" sz="1200" dirty="0"/>
              <a:t>Болгарский - 1</a:t>
            </a:r>
          </a:p>
          <a:p>
            <a:endParaRPr lang="ru-RU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170" name="Picture 2" descr="http://www.mtbs3d.com/gallery/albums%2Fuserpics%2F10002%2FSD_A_2009_conference_room_Monday_pano_12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3" y="1340768"/>
            <a:ext cx="9153213" cy="26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Главный вопрос 3 курса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345638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5400" b="1" dirty="0"/>
              <a:t>Зачем вы учитесь</a:t>
            </a:r>
            <a:r>
              <a:rPr lang="ru-RU" sz="5400" b="1" dirty="0" smtClean="0"/>
              <a:t>?</a:t>
            </a:r>
            <a:br>
              <a:rPr lang="ru-RU" sz="5400" b="1" dirty="0" smtClean="0"/>
            </a:br>
            <a:r>
              <a:rPr lang="ru-RU" sz="4000" dirty="0" smtClean="0"/>
              <a:t>(кризис 3 курса)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9" y="188640"/>
            <a:ext cx="8640959" cy="64807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“</a:t>
            </a:r>
            <a:r>
              <a:rPr lang="ru-RU" sz="2400" b="1" dirty="0"/>
              <a:t>В результате исследования учеными </a:t>
            </a:r>
            <a:r>
              <a:rPr lang="ru-RU" sz="2400" dirty="0"/>
              <a:t>из Московского государственного университета имени Ломоносова </a:t>
            </a:r>
            <a:r>
              <a:rPr lang="ru-RU" sz="2400" b="1" dirty="0"/>
              <a:t>стало ясно, что отдельные кадры из 3D-кино способны вызвать у зрителя головную боль</a:t>
            </a:r>
            <a:r>
              <a:rPr lang="ru-RU" sz="2400" dirty="0"/>
              <a:t>. Об этом ведущий ученый университета Дмитрий Ватолин сообщил в Сан-Франциско в феврале текущего года на 27-конференции </a:t>
            </a:r>
            <a:r>
              <a:rPr lang="ru-RU" sz="2400" dirty="0" err="1"/>
              <a:t>Stereoscopic</a:t>
            </a:r>
            <a:r>
              <a:rPr lang="ru-RU" sz="2400" dirty="0"/>
              <a:t> </a:t>
            </a:r>
            <a:r>
              <a:rPr lang="ru-RU" sz="2400" dirty="0" err="1"/>
              <a:t>Displays</a:t>
            </a:r>
            <a:r>
              <a:rPr lang="ru-RU" sz="2400" dirty="0"/>
              <a:t> &amp; </a:t>
            </a:r>
            <a:r>
              <a:rPr lang="ru-RU" sz="2400" dirty="0" err="1"/>
              <a:t>Applications</a:t>
            </a:r>
            <a:r>
              <a:rPr lang="ru-RU" sz="2400" dirty="0"/>
              <a:t>.”</a:t>
            </a:r>
          </a:p>
          <a:p>
            <a:pPr marL="0" indent="0">
              <a:buNone/>
            </a:pPr>
            <a:r>
              <a:rPr lang="ru-RU" sz="2400" i="1" dirty="0" err="1" smtClean="0"/>
              <a:t>Вау</a:t>
            </a:r>
            <a:r>
              <a:rPr lang="ru-RU" sz="2400" i="1" dirty="0" smtClean="0"/>
              <a:t>! А </a:t>
            </a:r>
            <a:r>
              <a:rPr lang="ru-RU" sz="2400" i="1" dirty="0"/>
              <a:t>раньше-то никто не знал, что 3D-фильмы могут боль вызывать! )))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hlinkClick r:id="rId2"/>
              </a:rPr>
              <a:t>http://vistanews.ru/science/47524</a:t>
            </a:r>
            <a:r>
              <a:rPr lang="ru-RU" sz="2400" dirty="0"/>
              <a:t>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“Они могут относится как к качеству эффектов в фильме, дешевизне 3D-очков, плохому оборудованию кинотеатра, </a:t>
            </a:r>
            <a:r>
              <a:rPr lang="ru-RU" sz="2400" b="1" dirty="0"/>
              <a:t>так и к самим зрителям, мозг которых иногда может путать визуальные сигналы левого и правого глаза</a:t>
            </a:r>
            <a:r>
              <a:rPr lang="ru-RU" sz="2400" dirty="0"/>
              <a:t>.”</a:t>
            </a:r>
            <a:br>
              <a:rPr lang="ru-RU" sz="2400" dirty="0"/>
            </a:br>
            <a:r>
              <a:rPr lang="ru-RU" sz="2400" i="1" dirty="0"/>
              <a:t>Т.е. зрители иногда дефектные! )))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u="sng" dirty="0">
                <a:hlinkClick r:id="rId2"/>
              </a:rPr>
              <a:t>http://vistanews.ru/science/47524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42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9" y="188640"/>
            <a:ext cx="8640959" cy="64807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“Сам ученый полагает, что фактически все смотревшие 3D-фильмы по крайней мере в один </a:t>
            </a:r>
            <a:r>
              <a:rPr lang="ru-RU" sz="2400" b="1" dirty="0"/>
              <a:t>прекрасный момент </a:t>
            </a:r>
            <a:r>
              <a:rPr lang="ru-RU" sz="2400" dirty="0" smtClean="0"/>
              <a:t>сталкивались с дискомфортом, при этом</a:t>
            </a:r>
            <a:r>
              <a:rPr lang="en-US" sz="2400" dirty="0" smtClean="0"/>
              <a:t>..</a:t>
            </a:r>
            <a:r>
              <a:rPr lang="ru-RU" sz="2400" dirty="0" smtClean="0"/>
              <a:t>.” </a:t>
            </a:r>
            <a:endParaRPr lang="ru-RU" sz="2400" dirty="0"/>
          </a:p>
          <a:p>
            <a:pPr marL="0" indent="0">
              <a:buNone/>
            </a:pPr>
            <a:r>
              <a:rPr lang="ru-RU" sz="2400" i="1" dirty="0"/>
              <a:t>Прекрасный - это хорошо )))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hlinkClick r:id="rId2"/>
              </a:rPr>
              <a:t>http://krasnews.com/world/169995/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“вызовет головную боль </a:t>
            </a:r>
            <a:r>
              <a:rPr lang="ru-RU" sz="2400" b="1" dirty="0"/>
              <a:t>у особо чувствительных созерцателей</a:t>
            </a:r>
            <a:r>
              <a:rPr lang="ru-RU" sz="2400" dirty="0"/>
              <a:t>.”</a:t>
            </a:r>
            <a:br>
              <a:rPr lang="ru-RU" sz="2400" dirty="0"/>
            </a:br>
            <a:r>
              <a:rPr lang="ru-RU" sz="2400" i="1" dirty="0"/>
              <a:t>эти зрители - слишком нежные создания просто для современного 3D ))))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u="sng" dirty="0">
                <a:hlinkClick r:id="rId3"/>
              </a:rPr>
              <a:t>http://tvoygorodpskov.ru/2016/02/73248-uchenie-spasut-sozercateley-3d-filmov-ot-migreni-vo-vremya.html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“</a:t>
            </a:r>
            <a:r>
              <a:rPr lang="ru-RU" sz="2400" b="1" dirty="0"/>
              <a:t>Ученые смастерили программу</a:t>
            </a:r>
            <a:r>
              <a:rPr lang="ru-RU" sz="2400" dirty="0"/>
              <a:t>, которая определяет сцены, провоцирующие головную боль.”</a:t>
            </a:r>
          </a:p>
          <a:p>
            <a:pPr marL="0" indent="0">
              <a:buNone/>
            </a:pPr>
            <a:r>
              <a:rPr lang="ru-RU" sz="2400" i="1" dirty="0"/>
              <a:t>Смастерили, это тоже хорошо )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hlinkClick r:id="rId4"/>
              </a:rPr>
              <a:t>http://news.i.ua/theme/2633881/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769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9" y="188640"/>
            <a:ext cx="8640959" cy="64807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“</a:t>
            </a:r>
            <a:r>
              <a:rPr lang="ru-RU" sz="2200" b="1" dirty="0"/>
              <a:t>Ученые спасут созерцателей </a:t>
            </a:r>
            <a:r>
              <a:rPr lang="ru-RU" sz="2200" dirty="0"/>
              <a:t>3D-фильмов от мигрени во время просмотра”</a:t>
            </a:r>
          </a:p>
          <a:p>
            <a:pPr marL="0" indent="0">
              <a:buNone/>
            </a:pPr>
            <a:r>
              <a:rPr lang="ru-RU" sz="2200" i="1" dirty="0" err="1"/>
              <a:t>Созерцаталей</a:t>
            </a:r>
            <a:r>
              <a:rPr lang="ru-RU" sz="2200" i="1" dirty="0"/>
              <a:t>? Обязательно спасут!))) </a:t>
            </a:r>
            <a:r>
              <a:rPr lang="ru-RU" sz="2200" u="sng" dirty="0">
                <a:hlinkClick r:id="rId2"/>
              </a:rPr>
              <a:t>http://tvoygorodpskov.ru/2016/02/73248-uchenie-spasut-sozercateley-3d-filmov-ot-migreni-vo-vremya.html</a:t>
            </a:r>
            <a:r>
              <a:rPr lang="ru-RU" sz="2200" dirty="0"/>
              <a:t> </a:t>
            </a:r>
          </a:p>
          <a:p>
            <a:pPr marL="0" indent="0">
              <a:buNone/>
            </a:pPr>
            <a:r>
              <a:rPr lang="ru-RU" sz="2200" dirty="0"/>
              <a:t>“Научные сотрудники, которые работают в МГУ имени М. В. Ломоносова, </a:t>
            </a:r>
            <a:r>
              <a:rPr lang="ru-RU" sz="2200" b="1" dirty="0"/>
              <a:t>создали неповторимое программное </a:t>
            </a:r>
            <a:r>
              <a:rPr lang="ru-RU" sz="2200" b="1" dirty="0" smtClean="0"/>
              <a:t>обеспечение</a:t>
            </a:r>
            <a:r>
              <a:rPr lang="en-US" sz="2200" dirty="0" smtClean="0"/>
              <a:t>…</a:t>
            </a:r>
            <a:r>
              <a:rPr lang="ru-RU" sz="2200" dirty="0" smtClean="0"/>
              <a:t>”</a:t>
            </a:r>
            <a:endParaRPr lang="ru-RU" sz="2200" dirty="0"/>
          </a:p>
          <a:p>
            <a:pPr marL="0" indent="0">
              <a:buNone/>
            </a:pPr>
            <a:r>
              <a:rPr lang="ru-RU" sz="2200" i="1" dirty="0"/>
              <a:t>Вот нельзя не согласиться! )))</a:t>
            </a:r>
            <a:endParaRPr lang="ru-RU" sz="2200" dirty="0"/>
          </a:p>
          <a:p>
            <a:pPr marL="0" indent="0">
              <a:buNone/>
            </a:pPr>
            <a:r>
              <a:rPr lang="ru-RU" sz="2200" u="sng" dirty="0">
                <a:hlinkClick r:id="rId3"/>
              </a:rPr>
              <a:t>http://gursesintour.com/aktualnye-novosti/uchenie-opredelili-iz-za-chego-bolit-golova-vo-vremya-prosmotra-d-filmov/207053</a:t>
            </a:r>
            <a:r>
              <a:rPr lang="ru-RU" sz="2200" u="sng" dirty="0" smtClean="0">
                <a:hlinkClick r:id="rId3"/>
              </a:rPr>
              <a:t>/</a:t>
            </a:r>
            <a:endParaRPr lang="en-US" sz="2200" u="sng" dirty="0" smtClean="0"/>
          </a:p>
          <a:p>
            <a:pPr marL="0" indent="0">
              <a:buNone/>
            </a:pPr>
            <a:r>
              <a:rPr lang="ru-RU" sz="2200" dirty="0"/>
              <a:t>“По утверждению </a:t>
            </a:r>
            <a:r>
              <a:rPr lang="ru-RU" sz="2200" dirty="0" err="1"/>
              <a:t>Ватолина</a:t>
            </a:r>
            <a:r>
              <a:rPr lang="ru-RU" sz="2200" dirty="0"/>
              <a:t>, причина мигрени в том, что </a:t>
            </a:r>
            <a:r>
              <a:rPr lang="ru-RU" sz="2200" b="1" dirty="0"/>
              <a:t>иллюстрации с киноэкрана приходят одновременно на два глаза</a:t>
            </a:r>
            <a:r>
              <a:rPr lang="ru-RU" sz="2200" dirty="0"/>
              <a:t>, а мозгу приходится делать большую работу, чтобы совместить иллюстрации для получения </a:t>
            </a:r>
            <a:r>
              <a:rPr lang="ru-RU" sz="2200" b="1" dirty="0"/>
              <a:t>подходящего эффекта</a:t>
            </a:r>
            <a:r>
              <a:rPr lang="ru-RU" sz="2200" dirty="0"/>
              <a:t>.”        </a:t>
            </a:r>
          </a:p>
          <a:p>
            <a:pPr marL="0" indent="0">
              <a:buNone/>
            </a:pPr>
            <a:r>
              <a:rPr lang="ru-RU" sz="2200" i="1" dirty="0"/>
              <a:t>А вот если бы </a:t>
            </a:r>
            <a:r>
              <a:rPr lang="ru-RU" sz="2200" i="1" u="sng" dirty="0"/>
              <a:t>иллюстрации киноэкрана</a:t>
            </a:r>
            <a:r>
              <a:rPr lang="ru-RU" sz="2200" i="1" dirty="0"/>
              <a:t> (</a:t>
            </a:r>
            <a:r>
              <a:rPr lang="ru-RU" sz="2200" i="1" dirty="0" err="1"/>
              <a:t>lol</a:t>
            </a:r>
            <a:r>
              <a:rPr lang="ru-RU" sz="2200" i="1" dirty="0"/>
              <a:t>!) приходили на один глаз! </a:t>
            </a:r>
            <a:r>
              <a:rPr lang="ru-RU" sz="2200" i="1" dirty="0" smtClean="0"/>
              <a:t>)</a:t>
            </a:r>
            <a:r>
              <a:rPr lang="en-US" sz="2200" i="1" dirty="0" smtClean="0"/>
              <a:t> </a:t>
            </a:r>
            <a:r>
              <a:rPr lang="ru-RU" sz="2200" u="sng" dirty="0" smtClean="0">
                <a:hlinkClick r:id="rId4"/>
              </a:rPr>
              <a:t>http</a:t>
            </a:r>
            <a:r>
              <a:rPr lang="ru-RU" sz="2200" u="sng" dirty="0">
                <a:hlinkClick r:id="rId4"/>
              </a:rPr>
              <a:t>://ryb.ru/2016/03/01/253551</a:t>
            </a:r>
            <a:r>
              <a:rPr lang="ru-RU" sz="2200" dirty="0"/>
              <a:t> </a:t>
            </a:r>
          </a:p>
          <a:p>
            <a:pPr marL="0" indent="0">
              <a:buNone/>
            </a:pP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 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769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3" y="188640"/>
            <a:ext cx="8784976" cy="64807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“Они могут относится как к качеству эффектов в кинофильме, дешевизне 3D-очков, скверному оборудованию кинотеатра, так и к самим зрителям, </a:t>
            </a:r>
            <a:r>
              <a:rPr lang="ru-RU" sz="2400" b="1" dirty="0"/>
              <a:t>мозг которых время от времени может путать зрительные сигналы</a:t>
            </a:r>
            <a:r>
              <a:rPr lang="ru-RU" sz="2400" dirty="0"/>
              <a:t> левого и правого глаза.”</a:t>
            </a:r>
          </a:p>
          <a:p>
            <a:pPr marL="0" indent="0">
              <a:buNone/>
            </a:pPr>
            <a:r>
              <a:rPr lang="ru-RU" sz="2400" i="1" dirty="0"/>
              <a:t>Ну точно - дефектный мозг у части зрителей! )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hlinkClick r:id="rId2"/>
              </a:rPr>
              <a:t>http://volgadaily.ru/news/6122/</a:t>
            </a:r>
            <a:r>
              <a:rPr lang="ru-RU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/>
              <a:t>“Так, </a:t>
            </a:r>
            <a:r>
              <a:rPr lang="ru-RU" sz="2400" b="1" dirty="0"/>
              <a:t>наиболее «болезненным» оказался «</a:t>
            </a:r>
            <a:r>
              <a:rPr lang="ru-RU" sz="2400" b="1" dirty="0" err="1"/>
              <a:t>Аватар</a:t>
            </a:r>
            <a:r>
              <a:rPr lang="ru-RU" sz="2400" b="1" dirty="0"/>
              <a:t>» </a:t>
            </a:r>
            <a:r>
              <a:rPr lang="ru-RU" sz="2400" dirty="0"/>
              <a:t>и «Хроники </a:t>
            </a:r>
            <a:r>
              <a:rPr lang="ru-RU" sz="2400" dirty="0" err="1"/>
              <a:t>Нарнии</a:t>
            </a:r>
            <a:r>
              <a:rPr lang="ru-RU" sz="2400" dirty="0"/>
              <a:t>», но больше всего ошибок было найдено в дешевых фильмах ужасов.”</a:t>
            </a:r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обсуждении </a:t>
            </a:r>
            <a:r>
              <a:rPr lang="ru-RU" sz="2400" dirty="0" smtClean="0"/>
              <a:t>“</a:t>
            </a:r>
            <a:r>
              <a:rPr lang="ru-RU" sz="2400" dirty="0"/>
              <a:t>Странно, лично мне </a:t>
            </a:r>
            <a:r>
              <a:rPr lang="ru-RU" sz="2400" dirty="0" err="1"/>
              <a:t>аватар</a:t>
            </a:r>
            <a:r>
              <a:rPr lang="ru-RU" sz="2400" dirty="0"/>
              <a:t> всегда казался наиболее качественным в техническом плане 3д фильмом.”</a:t>
            </a:r>
          </a:p>
          <a:p>
            <a:pPr marL="0" indent="0">
              <a:buNone/>
            </a:pPr>
            <a:r>
              <a:rPr lang="ru-RU" sz="2400" i="1" dirty="0"/>
              <a:t>Правильно казался. </a:t>
            </a:r>
            <a:r>
              <a:rPr lang="ru-RU" sz="2400" i="1" dirty="0" smtClean="0"/>
              <a:t>Господа с </a:t>
            </a:r>
            <a:r>
              <a:rPr lang="en-US" sz="2400" i="1" dirty="0" err="1" smtClean="0"/>
              <a:t>overlockers</a:t>
            </a:r>
            <a:r>
              <a:rPr lang="en-US" sz="2400" i="1" dirty="0" smtClean="0"/>
              <a:t> </a:t>
            </a:r>
            <a:r>
              <a:rPr lang="ru-RU" sz="2400" i="1" dirty="0" smtClean="0"/>
              <a:t>фантазировали.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hlinkClick r:id="rId3"/>
              </a:rPr>
              <a:t>https://www.overclockers.ru/softnews/74593/v-mgu-sozdali-programmu-dlya-obnaruzheniya-vyzyvajuschih-golovnuju-bol-3d-scen.html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 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753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"/>
            <a:ext cx="7710438" cy="68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4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9050"/>
            <a:ext cx="634365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9" y="0"/>
            <a:ext cx="7742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0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94526" cy="711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448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" y="-4696"/>
            <a:ext cx="8835940" cy="68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Вы учитесь 15-20 лет. При этом </a:t>
            </a:r>
            <a:r>
              <a:rPr lang="ru-RU" sz="2800" b="1" u="sng" dirty="0" smtClean="0"/>
              <a:t>большая часть</a:t>
            </a:r>
            <a:r>
              <a:rPr lang="ru-RU" sz="2800" b="1" dirty="0" smtClean="0"/>
              <a:t> полученных знаний </a:t>
            </a:r>
            <a:r>
              <a:rPr lang="ru-RU" sz="2800" b="1" u="sng" dirty="0" err="1" smtClean="0"/>
              <a:t>полураспадается</a:t>
            </a:r>
            <a:r>
              <a:rPr lang="ru-RU" sz="2800" b="1" dirty="0" smtClean="0"/>
              <a:t>!</a:t>
            </a:r>
          </a:p>
          <a:p>
            <a:r>
              <a:rPr lang="ru-RU" sz="2800" b="1" dirty="0" smtClean="0"/>
              <a:t>Реальные жизненные задачи требуют </a:t>
            </a:r>
            <a:r>
              <a:rPr lang="ru-RU" sz="2800" b="1" u="sng" dirty="0" smtClean="0"/>
              <a:t>других</a:t>
            </a:r>
            <a:r>
              <a:rPr lang="ru-RU" sz="2800" b="1" dirty="0" smtClean="0"/>
              <a:t> навыков </a:t>
            </a:r>
            <a:r>
              <a:rPr lang="ru-RU" sz="2800" dirty="0" smtClean="0"/>
              <a:t>по сравнению с тем, чему </a:t>
            </a:r>
            <a:br>
              <a:rPr lang="ru-RU" sz="2800" dirty="0" smtClean="0"/>
            </a:br>
            <a:r>
              <a:rPr lang="ru-RU" sz="2800" dirty="0" smtClean="0"/>
              <a:t>в основном учат в школе и университете</a:t>
            </a:r>
          </a:p>
          <a:p>
            <a:pPr marL="0" indent="0">
              <a:buNone/>
            </a:pP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Нужно использовать возможность кардинально повысить эффективность учебы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78471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78471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12" y="3501008"/>
            <a:ext cx="4846277" cy="354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9139"/>
            <a:ext cx="4876164" cy="356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Основное – задания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Главный критерий </a:t>
            </a:r>
            <a:r>
              <a:rPr lang="ru-RU" sz="2800" dirty="0"/>
              <a:t>— </a:t>
            </a:r>
            <a:r>
              <a:rPr lang="ru-RU" sz="2800" dirty="0" smtClean="0"/>
              <a:t>качество выполнения заданий</a:t>
            </a:r>
          </a:p>
          <a:p>
            <a:r>
              <a:rPr lang="ru-RU" sz="2800" dirty="0" smtClean="0"/>
              <a:t>Все задания:</a:t>
            </a:r>
          </a:p>
          <a:p>
            <a:pPr lvl="1"/>
            <a:r>
              <a:rPr lang="ru-RU" sz="2400" dirty="0" smtClean="0"/>
              <a:t>Широко варьируются </a:t>
            </a:r>
            <a:r>
              <a:rPr lang="ru-RU" sz="2400" dirty="0"/>
              <a:t>по сложности выполнения</a:t>
            </a:r>
          </a:p>
          <a:p>
            <a:pPr lvl="1"/>
            <a:r>
              <a:rPr lang="ru-RU" sz="2400" dirty="0" smtClean="0"/>
              <a:t>Проверяются (полу-)</a:t>
            </a:r>
            <a:r>
              <a:rPr lang="ru-RU" sz="2400" dirty="0" err="1" smtClean="0"/>
              <a:t>автоматичеки</a:t>
            </a:r>
            <a:endParaRPr lang="ru-RU" sz="2400" dirty="0" smtClean="0"/>
          </a:p>
          <a:p>
            <a:pPr lvl="1"/>
            <a:r>
              <a:rPr lang="ru-RU" sz="2400" dirty="0" smtClean="0"/>
              <a:t>Легко </a:t>
            </a:r>
            <a:r>
              <a:rPr lang="ru-RU" sz="2400" dirty="0" err="1" smtClean="0"/>
              <a:t>рейтингуются</a:t>
            </a:r>
            <a:r>
              <a:rPr lang="ru-RU" sz="2400" dirty="0" smtClean="0"/>
              <a:t> при проверке</a:t>
            </a:r>
          </a:p>
          <a:p>
            <a:pPr lvl="1"/>
            <a:r>
              <a:rPr lang="ru-RU" sz="2400" dirty="0" smtClean="0"/>
              <a:t>Проверяются на плагиат (в том числе с заданиями прошлых лет)</a:t>
            </a:r>
          </a:p>
          <a:p>
            <a:r>
              <a:rPr lang="ru-RU" sz="2600" dirty="0" smtClean="0"/>
              <a:t>Вы соревнуетесь с коллегами, задача быть лучше!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Уровни духовного роста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34076"/>
            <a:ext cx="8496944" cy="3637919"/>
          </a:xfrm>
        </p:spPr>
        <p:txBody>
          <a:bodyPr wrap="square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8800" lvl="4" indent="0">
              <a:buNone/>
            </a:pPr>
            <a:r>
              <a:rPr lang="ru-RU" sz="3600" dirty="0" smtClean="0">
                <a:effectLst/>
              </a:rPr>
              <a:t>Сделать лучшую технологию среди коммерческих</a:t>
            </a:r>
          </a:p>
          <a:p>
            <a:pPr marL="914400" lvl="2" indent="0">
              <a:buNone/>
            </a:pPr>
            <a:r>
              <a:rPr lang="ru-RU" sz="3600" dirty="0" smtClean="0">
                <a:effectLst/>
              </a:rPr>
              <a:t>Сделать лучшую бесплатную программу </a:t>
            </a:r>
            <a:r>
              <a:rPr lang="ru-RU" sz="3600" dirty="0">
                <a:effectLst/>
              </a:rPr>
              <a:t>в </a:t>
            </a:r>
            <a:r>
              <a:rPr lang="ru-RU" sz="3600" dirty="0" smtClean="0">
                <a:effectLst/>
              </a:rPr>
              <a:t>мире (в своей области)</a:t>
            </a:r>
            <a:endParaRPr lang="ru-RU" sz="3600" dirty="0">
              <a:effectLst/>
            </a:endParaRPr>
          </a:p>
          <a:p>
            <a:pPr marL="0" indent="0">
              <a:buNone/>
            </a:pPr>
            <a:r>
              <a:rPr lang="ru-RU" sz="3600" dirty="0" smtClean="0">
                <a:effectLst/>
              </a:rPr>
              <a:t>Сделать лучшее задание на курсе</a:t>
            </a:r>
            <a:endParaRPr lang="ru-RU" sz="3600" dirty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студентов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748464" cy="4680520"/>
          </a:xfrm>
        </p:spPr>
        <p:txBody>
          <a:bodyPr/>
          <a:lstStyle/>
          <a:p>
            <a:r>
              <a:rPr lang="ru-RU" dirty="0" smtClean="0"/>
              <a:t>Грант У.М.Н.И.К. (500 </a:t>
            </a:r>
            <a:r>
              <a:rPr lang="ru-RU" dirty="0" err="1" smtClean="0"/>
              <a:t>т.р</a:t>
            </a:r>
            <a:r>
              <a:rPr lang="ru-RU" dirty="0" smtClean="0"/>
              <a:t>. на 2 года)</a:t>
            </a:r>
          </a:p>
          <a:p>
            <a:r>
              <a:rPr lang="ru-RU" dirty="0" smtClean="0"/>
              <a:t>Грант </a:t>
            </a:r>
            <a:r>
              <a:rPr lang="en-US" dirty="0" smtClean="0"/>
              <a:t>Google Summer of Code (</a:t>
            </a:r>
            <a:r>
              <a:rPr lang="en-US" dirty="0"/>
              <a:t>$</a:t>
            </a:r>
            <a:r>
              <a:rPr lang="en-US" dirty="0" smtClean="0"/>
              <a:t>5500</a:t>
            </a:r>
            <a:r>
              <a:rPr lang="ru-RU" dirty="0" smtClean="0"/>
              <a:t>, ≈</a:t>
            </a:r>
            <a:r>
              <a:rPr lang="en-US" dirty="0" smtClean="0"/>
              <a:t>340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на лето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/>
              <a:t>Повышенная стипендия (100 – 200 </a:t>
            </a:r>
            <a:r>
              <a:rPr lang="ru-RU" dirty="0" err="1"/>
              <a:t>т.р</a:t>
            </a:r>
            <a:r>
              <a:rPr lang="ru-RU" dirty="0"/>
              <a:t>. в год) </a:t>
            </a:r>
          </a:p>
          <a:p>
            <a:r>
              <a:rPr lang="ru-RU" dirty="0" smtClean="0"/>
              <a:t>Участие в грантах РФФИ и т.д.</a:t>
            </a:r>
          </a:p>
          <a:p>
            <a:r>
              <a:rPr lang="ru-RU" dirty="0" smtClean="0"/>
              <a:t>Участие в контрактах с компаниями</a:t>
            </a:r>
          </a:p>
          <a:p>
            <a:r>
              <a:rPr lang="ru-RU" dirty="0" smtClean="0"/>
              <a:t>Стажировки</a:t>
            </a:r>
          </a:p>
          <a:p>
            <a:r>
              <a:rPr lang="ru-RU" dirty="0" smtClean="0"/>
              <a:t>Публикации (текст должен работать!)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Выпускники работают в </a:t>
            </a:r>
            <a:r>
              <a:rPr lang="en-US" dirty="0" smtClean="0"/>
              <a:t>Intel, AMD, Samsung, NVIDIA, Google, Amazon, Microsoft</a:t>
            </a:r>
            <a:r>
              <a:rPr lang="ru-RU" dirty="0" smtClean="0"/>
              <a:t>, Яндекс и т.д. </a:t>
            </a:r>
            <a:r>
              <a:rPr lang="ru-RU" dirty="0" smtClean="0">
                <a:sym typeface="Wingdings" pitchFamily="2" charset="2"/>
              </a:rPr>
              <a:t></a:t>
            </a:r>
            <a:endParaRPr lang="ru-RU" dirty="0" smtClean="0"/>
          </a:p>
          <a:p>
            <a:pPr marL="0" indent="0">
              <a:buNone/>
            </a:pPr>
            <a:r>
              <a:rPr lang="ru-RU" sz="1800" dirty="0" smtClean="0"/>
              <a:t>Вы должны легко попадать на работу в исследовательские подразделения </a:t>
            </a:r>
            <a:r>
              <a:rPr lang="ru-RU" sz="1800" dirty="0" err="1" smtClean="0"/>
              <a:t>топовых</a:t>
            </a:r>
            <a:r>
              <a:rPr lang="ru-RU" sz="1800" dirty="0" smtClean="0"/>
              <a:t> компаний</a:t>
            </a:r>
          </a:p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аспирантов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Своя успешная компания</a:t>
            </a:r>
          </a:p>
          <a:p>
            <a:r>
              <a:rPr lang="ru-RU" dirty="0" smtClean="0"/>
              <a:t>Грант «Старт» (6 млн р. на 3 года)</a:t>
            </a:r>
          </a:p>
          <a:p>
            <a:r>
              <a:rPr lang="ru-RU" dirty="0" smtClean="0"/>
              <a:t>Прокачка необходимых </a:t>
            </a:r>
            <a:r>
              <a:rPr lang="ru-RU" dirty="0" err="1" smtClean="0"/>
              <a:t>скиллов</a:t>
            </a:r>
            <a:r>
              <a:rPr lang="ru-RU" dirty="0" smtClean="0"/>
              <a:t> владельцев высокотехнологичного бизнеса, в том числе:</a:t>
            </a:r>
          </a:p>
          <a:p>
            <a:pPr lvl="1"/>
            <a:r>
              <a:rPr lang="ru-RU" dirty="0" smtClean="0"/>
              <a:t>управлять людьми</a:t>
            </a:r>
          </a:p>
          <a:p>
            <a:pPr lvl="1"/>
            <a:r>
              <a:rPr lang="ru-RU" dirty="0"/>
              <a:t>придумывать новые успешные продукты</a:t>
            </a:r>
          </a:p>
          <a:p>
            <a:pPr lvl="1"/>
            <a:r>
              <a:rPr lang="ru-RU" dirty="0" smtClean="0"/>
              <a:t>«продавать» технологии</a:t>
            </a:r>
          </a:p>
          <a:p>
            <a:pPr lvl="1"/>
            <a:r>
              <a:rPr lang="ru-RU" dirty="0" smtClean="0"/>
              <a:t>вести переговоры с заказчиками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496453"/>
              </p:ext>
            </p:extLst>
          </p:nvPr>
        </p:nvGraphicFramePr>
        <p:xfrm>
          <a:off x="467544" y="260648"/>
          <a:ext cx="7704856" cy="6648190"/>
        </p:xfrm>
        <a:graphic>
          <a:graphicData uri="http://schemas.openxmlformats.org/drawingml/2006/table">
            <a:tbl>
              <a:tblPr/>
              <a:tblGrid>
                <a:gridCol w="7704856"/>
              </a:tblGrid>
              <a:tr h="640871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Subject: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GPU CODER REQ - VIDEO PROCESSING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– 85-150K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USD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(remote option) 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endParaRPr lang="en-US" sz="1400" b="1" dirty="0"/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Dmitriy,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 am looking for a Lead and a Senior Programmer who has perhaps worked on a game graphical engine (or CUDA and/or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OpenCL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proficiency ) to work for a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video processing and coding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************************.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You must be able to program over 40,000 lines of optimized low-level code per year, based on high level specifications often asked to solve a seemingly impossible problem, and can easily think and speak in multidimensional-space mathematical language.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These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positions can be very well paid as the budget is available to attract the best! Remote working is an option as well.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Requirements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Significant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experience in parallel programming, with deep knowledge of GPU architectures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Full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proficiency with advanced features of C++ (templates, exception safety, etc.)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Experience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Windows/DirectX and/or Linux/OpenGL programming. Alternatively: experience with development on game consoles (PS3, Xbox 360)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Assembler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 advanced low-level optimization techniques very appreciated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Proficiency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fundamentals of digital signal processing and signal encoding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Capacity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join a project in advanced stage of development and leverage/understand existing codebases and frameworks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Able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manage large projects (over 200K lines of code)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For the lead position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Able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coordinate and coach a team of developers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Able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define and manage the architecture of a large software project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Proficient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world class quality assurance 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Proficient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IP protection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Regards Scott *****</a:t>
                      </a:r>
                      <a:endParaRPr lang="en-US" sz="1400" dirty="0"/>
                    </a:p>
                  </a:txBody>
                  <a:tcPr marL="34030" marR="34030" marT="17015" marB="170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43808" y="209550"/>
            <a:ext cx="4680520" cy="339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08720"/>
            <a:ext cx="900000" cy="0"/>
          </a:xfrm>
          <a:prstGeom prst="line">
            <a:avLst/>
          </a:prstGeom>
          <a:ln w="254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9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зарплате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600" dirty="0" smtClean="0"/>
              <a:t>Средняя зарплата программиста в России </a:t>
            </a:r>
            <a:r>
              <a:rPr lang="ru-RU" sz="3600" b="1" u="sng" dirty="0" smtClean="0"/>
              <a:t>50.8</a:t>
            </a:r>
            <a:r>
              <a:rPr lang="en-US" sz="3600" b="1" u="sng" dirty="0" smtClean="0"/>
              <a:t> </a:t>
            </a:r>
            <a:r>
              <a:rPr lang="ru-RU" sz="3600" b="1" u="sng" dirty="0" err="1" smtClean="0"/>
              <a:t>тр</a:t>
            </a:r>
            <a:r>
              <a:rPr lang="en-US" sz="3600" u="sng" dirty="0" smtClean="0"/>
              <a:t> </a:t>
            </a:r>
            <a:r>
              <a:rPr lang="ru-RU" sz="3600" dirty="0" smtClean="0"/>
              <a:t>в месяц</a:t>
            </a:r>
            <a:r>
              <a:rPr lang="en-US" sz="3600" dirty="0"/>
              <a:t>.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Здесь ─ </a:t>
            </a:r>
            <a:r>
              <a:rPr lang="ru-RU" sz="3600" b="1" u="sng" dirty="0" smtClean="0"/>
              <a:t>600 </a:t>
            </a:r>
            <a:r>
              <a:rPr lang="ru-RU" sz="3600" b="1" u="sng" dirty="0" err="1" smtClean="0"/>
              <a:t>т.р</a:t>
            </a:r>
            <a:r>
              <a:rPr lang="ru-RU" sz="3600" b="1" u="sng" dirty="0" smtClean="0"/>
              <a:t>.</a:t>
            </a:r>
          </a:p>
          <a:p>
            <a:pPr marL="0" indent="0" algn="ct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Во сколько раз больше работает человек на этой зарплате в часах в неделю?</a:t>
            </a:r>
            <a:endParaRPr lang="ru-RU" sz="36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/>
              <a:t>Зарплата программистов по </a:t>
            </a:r>
            <a:r>
              <a:rPr lang="ru-RU" b="1" dirty="0" smtClean="0"/>
              <a:t>России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person-agency.ru/salary-programmist.html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Шаблоны дальше рвем?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800" dirty="0" smtClean="0"/>
              <a:t>Может ли программист получать 6 миллионов рублей в месяц?</a:t>
            </a:r>
          </a:p>
          <a:p>
            <a:pPr marL="0" indent="0" algn="ctr">
              <a:buNone/>
            </a:pPr>
            <a:endParaRPr lang="ru-R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Можете привести реальные примеры?</a:t>
            </a:r>
          </a:p>
          <a:p>
            <a:pPr lvl="2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Во сколько больше раз больше они работают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по сравнению с теми, кто получает 50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т.р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.?</a:t>
            </a:r>
          </a:p>
          <a:p>
            <a:pPr lvl="2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Какими навыками нужно обладать для таких зарплат?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Вы с очень разной эффективностью проведете годы учебы и у вас будут разные зарплаты:</a:t>
            </a:r>
          </a:p>
          <a:p>
            <a:pPr lvl="1"/>
            <a:r>
              <a:rPr lang="ru-RU" sz="2600" dirty="0" smtClean="0"/>
              <a:t>Кто-то из вас будет получать 600 тысяч в месяц</a:t>
            </a:r>
          </a:p>
          <a:p>
            <a:pPr lvl="1"/>
            <a:r>
              <a:rPr lang="ru-RU" sz="2600" dirty="0" smtClean="0"/>
              <a:t>Кто-то 60…</a:t>
            </a:r>
          </a:p>
          <a:p>
            <a:pPr lvl="1"/>
            <a:r>
              <a:rPr lang="ru-RU" sz="2600" dirty="0" smtClean="0"/>
              <a:t>4% выпускников ВМК имеют проблемы с трудоустройством</a:t>
            </a:r>
          </a:p>
          <a:p>
            <a:r>
              <a:rPr lang="ru-RU" sz="2800" b="1" dirty="0" smtClean="0"/>
              <a:t>Для того, чтобы зарабатывать в 100 раз больше не нужно больше работать, нужно работать </a:t>
            </a:r>
            <a:r>
              <a:rPr lang="ru-RU" sz="2800" b="1" u="sng" dirty="0" smtClean="0"/>
              <a:t>ПО-ДРУГОМУ</a:t>
            </a:r>
            <a:r>
              <a:rPr lang="ru-RU" sz="2800" b="1" dirty="0" smtClean="0"/>
              <a:t>! </a:t>
            </a:r>
            <a:endParaRPr lang="ru-RU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374441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3200" b="1" u="sng" dirty="0" smtClean="0"/>
              <a:t>Заработать</a:t>
            </a:r>
            <a:r>
              <a:rPr lang="ru-RU" sz="3200" dirty="0" smtClean="0"/>
              <a:t> на трехкомнатную квартиру </a:t>
            </a:r>
            <a:br>
              <a:rPr lang="ru-RU" sz="3200" dirty="0" smtClean="0"/>
            </a:br>
            <a:r>
              <a:rPr lang="ru-RU" sz="3200" dirty="0" smtClean="0"/>
              <a:t>в Москве (</a:t>
            </a:r>
            <a:r>
              <a:rPr lang="ru-RU" sz="3200" u="sng" dirty="0" smtClean="0"/>
              <a:t>БЕЗ кредитов</a:t>
            </a:r>
            <a:r>
              <a:rPr lang="ru-RU" sz="3200" dirty="0" smtClean="0"/>
              <a:t>) через 5 лет после окончания университета или через 3 года после окончания аспирантуры</a:t>
            </a:r>
            <a:endParaRPr lang="ru-RU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65922"/>
            <a:ext cx="2304256" cy="14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ru-RU" sz="2800" dirty="0" smtClean="0"/>
              <a:t>Записать навыки, которые вам потребуются:</a:t>
            </a:r>
          </a:p>
          <a:p>
            <a:pPr lvl="1"/>
            <a:r>
              <a:rPr lang="ru-RU" sz="2800" dirty="0" smtClean="0"/>
              <a:t>Сразу после окончания университета </a:t>
            </a:r>
          </a:p>
          <a:p>
            <a:pPr lvl="1"/>
            <a:r>
              <a:rPr lang="ru-RU" sz="2800" dirty="0" smtClean="0"/>
              <a:t>Через 5 лет после окончания</a:t>
            </a:r>
          </a:p>
          <a:p>
            <a:pPr lvl="1"/>
            <a:r>
              <a:rPr lang="ru-RU" sz="2800" dirty="0" smtClean="0"/>
              <a:t>Через 10 лет</a:t>
            </a:r>
          </a:p>
          <a:p>
            <a:pPr lvl="1"/>
            <a:r>
              <a:rPr lang="ru-RU" sz="2800" dirty="0" smtClean="0"/>
              <a:t>Через 20 лет</a:t>
            </a:r>
          </a:p>
          <a:p>
            <a:pPr marL="57150" indent="0">
              <a:buNone/>
            </a:pPr>
            <a:r>
              <a:rPr lang="ru-RU" sz="2800" dirty="0" smtClean="0"/>
              <a:t>Сверить свой список с тем, что пишут люди вдвое старше вас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229200"/>
            <a:ext cx="2699791" cy="16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О параллельных мирах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5</a:t>
            </a:r>
            <a:r>
              <a:rPr lang="ru-RU" sz="1600" dirty="0" smtClean="0"/>
              <a:t>6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95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Существует два параллельных мира</a:t>
            </a:r>
            <a:endParaRPr lang="ru-R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129115"/>
              </p:ext>
            </p:extLst>
          </p:nvPr>
        </p:nvGraphicFramePr>
        <p:xfrm>
          <a:off x="395288" y="1412875"/>
          <a:ext cx="849788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944"/>
                <a:gridCol w="4248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Наука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Индустрия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i="0" baseline="0" dirty="0" smtClean="0"/>
                        <a:t>Крутизна: индекс цитирования</a:t>
                      </a:r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0" baseline="0" dirty="0" smtClean="0"/>
                        <a:t>Крутизна:</a:t>
                      </a:r>
                      <a:r>
                        <a:rPr lang="ru-RU" sz="2000" dirty="0" smtClean="0"/>
                        <a:t> доля</a:t>
                      </a:r>
                      <a:r>
                        <a:rPr lang="ru-RU" sz="2000" baseline="0" dirty="0" smtClean="0"/>
                        <a:t> рынка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i="0" dirty="0" smtClean="0"/>
                        <a:t>Девиз:</a:t>
                      </a:r>
                      <a:r>
                        <a:rPr lang="ru-RU" sz="2000" i="0" baseline="0" dirty="0" smtClean="0"/>
                        <a:t> </a:t>
                      </a:r>
                      <a:r>
                        <a:rPr lang="en-US" sz="2000" i="0" baseline="0" dirty="0" smtClean="0"/>
                        <a:t>p</a:t>
                      </a:r>
                      <a:r>
                        <a:rPr lang="en-US" sz="2000" i="0" dirty="0" smtClean="0"/>
                        <a:t>ublish or perish</a:t>
                      </a:r>
                      <a:endParaRPr lang="ru-RU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/>
                        <a:t>Девиз:</a:t>
                      </a:r>
                      <a:r>
                        <a:rPr lang="ru-RU" sz="2000" i="0" baseline="0" dirty="0" smtClean="0"/>
                        <a:t> любой каприз клиента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i="0" dirty="0" smtClean="0"/>
                        <a:t>Задача: обогнать всех</a:t>
                      </a:r>
                      <a:r>
                        <a:rPr lang="ru-RU" sz="2000" i="0" baseline="0" dirty="0" smtClean="0"/>
                        <a:t> в сравнении на хотя бы на 0.01%</a:t>
                      </a:r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 smtClean="0"/>
                        <a:t>Задача: </a:t>
                      </a:r>
                      <a:r>
                        <a:rPr lang="en-US" sz="2000" i="0" dirty="0" smtClean="0"/>
                        <a:t>market differentiator</a:t>
                      </a:r>
                      <a:r>
                        <a:rPr lang="ru-RU" sz="2000" i="0" dirty="0" smtClean="0"/>
                        <a:t> продукта</a:t>
                      </a:r>
                      <a:endParaRPr lang="ru-RU" sz="200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i="0" dirty="0" smtClean="0"/>
                        <a:t>Финансирование:</a:t>
                      </a:r>
                      <a:r>
                        <a:rPr lang="ru-RU" sz="2000" i="0" baseline="0" dirty="0" smtClean="0"/>
                        <a:t> 50-80% гранты научных фондов, 10-30% университет, 5-30% индустрия</a:t>
                      </a:r>
                      <a:endParaRPr lang="ru-RU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0" dirty="0" smtClean="0"/>
                        <a:t>Финансирование:</a:t>
                      </a:r>
                      <a:r>
                        <a:rPr lang="ru-RU" sz="2000" i="0" baseline="0" dirty="0" smtClean="0"/>
                        <a:t> 100% клиенты</a:t>
                      </a:r>
                      <a:endParaRPr lang="ru-RU" sz="200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509120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Профессиональная деформация: после нескольких лет в одном мире становится почти невозможно стать эффективным во втором (именно поэтому сложно уйти из науки в компанию и наоборот).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13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превратить </a:t>
            </a:r>
            <a:r>
              <a:rPr lang="en-US" dirty="0" smtClean="0"/>
              <a:t>CV</a:t>
            </a:r>
            <a:r>
              <a:rPr lang="ru-RU" dirty="0" smtClean="0"/>
              <a:t> в резюме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1026" name="Picture 2" descr="http://people.kmi.open.ac.uk/bektik/wp-content/uploads/2014/04/Cap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919055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Saliency Ground Truth\images1\images\womanhat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 bwMode="auto">
          <a:xfrm>
            <a:off x="827584" y="1846639"/>
            <a:ext cx="3312368" cy="45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400" dirty="0" smtClean="0"/>
              <a:t>Карты </a:t>
            </a:r>
            <a:r>
              <a:rPr lang="ru-RU" sz="3400" dirty="0" err="1" smtClean="0"/>
              <a:t>салиентности</a:t>
            </a:r>
            <a:endParaRPr lang="ru-RU" sz="3400" dirty="0" smtClean="0"/>
          </a:p>
        </p:txBody>
      </p:sp>
      <p:sp>
        <p:nvSpPr>
          <p:cNvPr id="8" name="Содержимое 4"/>
          <p:cNvSpPr>
            <a:spLocks noGrp="1"/>
          </p:cNvSpPr>
          <p:nvPr>
            <p:ph idx="1"/>
          </p:nvPr>
        </p:nvSpPr>
        <p:spPr>
          <a:xfrm>
            <a:off x="4427984" y="3573016"/>
            <a:ext cx="4464496" cy="252028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 smtClean="0"/>
              <a:t>Saliency </a:t>
            </a:r>
            <a:r>
              <a:rPr lang="ru-RU" sz="2400" dirty="0" smtClean="0"/>
              <a:t>–</a:t>
            </a:r>
            <a:r>
              <a:rPr lang="en-US" sz="2400" dirty="0" smtClean="0"/>
              <a:t> is </a:t>
            </a:r>
            <a:r>
              <a:rPr lang="en-US" sz="2400" dirty="0"/>
              <a:t>the state or quality by which it stands out relative to its </a:t>
            </a:r>
            <a:r>
              <a:rPr lang="en-US" sz="2400" dirty="0" smtClean="0"/>
              <a:t>neighbors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100" dirty="0">
                <a:hlinkClick r:id="rId4"/>
              </a:rPr>
              <a:t>http://</a:t>
            </a:r>
            <a:r>
              <a:rPr lang="en-US" sz="1100" dirty="0" smtClean="0">
                <a:hlinkClick r:id="rId4"/>
              </a:rPr>
              <a:t>mmi.tudelft.nl/iqlab/video_task_eye_tracking_1.html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5B0591-3E55-4C2D-B1B6-663E83EABBE4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  <p:pic>
        <p:nvPicPr>
          <p:cNvPr id="1039" name="Picture 15" descr="F:\Saliency Ground Truth\images1\images\womanhat_saliency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1"/>
          <a:stretch/>
        </p:blipFill>
        <p:spPr bwMode="auto">
          <a:xfrm>
            <a:off x="830536" y="1846638"/>
            <a:ext cx="3309416" cy="45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" y="-19472"/>
            <a:ext cx="9144000" cy="687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B0591-3E55-4C2D-B1B6-663E83EABBE4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6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381468" y="1815020"/>
            <a:ext cx="8403756" cy="46085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/>
              <a:t>Построение карт </a:t>
            </a:r>
            <a:r>
              <a:rPr lang="ru-RU" sz="3400" dirty="0" err="1" smtClean="0"/>
              <a:t>салиентности</a:t>
            </a:r>
            <a:r>
              <a:rPr lang="ru-RU" sz="3400" dirty="0" smtClean="0"/>
              <a:t> </a:t>
            </a:r>
            <a:endParaRPr lang="ru-RU" sz="3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B58844-D110-447C-ABC7-1854C175D37A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  <p:pic>
        <p:nvPicPr>
          <p:cNvPr id="3" name="databa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181" y="1816405"/>
            <a:ext cx="8068419" cy="4538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8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72" y="1863090"/>
            <a:ext cx="7108552" cy="4541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Место примитивного метода</a:t>
            </a:r>
            <a:endParaRPr lang="ru-RU" sz="2400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B58844-D110-447C-ABC7-1854C175D37A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6493" y="1949232"/>
            <a:ext cx="1484830" cy="323165"/>
          </a:xfrm>
          <a:prstGeom prst="rect">
            <a:avLst/>
          </a:prstGeom>
          <a:solidFill>
            <a:srgbClr val="F0F0F0">
              <a:alpha val="470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Single observer</a:t>
            </a:r>
            <a:endParaRPr lang="ru-RU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591935" y="2216761"/>
            <a:ext cx="45874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Judd, ICCV’09</a:t>
            </a:r>
            <a:br>
              <a:rPr lang="en-US" sz="1500" dirty="0" smtClean="0"/>
            </a:br>
            <a:r>
              <a:rPr lang="en-US" sz="1500" dirty="0" smtClean="0"/>
              <a:t>(the best known model by the time of the research)</a:t>
            </a:r>
            <a:endParaRPr lang="ru-RU" sz="15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4400" y="4397944"/>
            <a:ext cx="13260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Other models</a:t>
            </a:r>
            <a:endParaRPr lang="ru-RU" sz="15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2007871" y="2064544"/>
            <a:ext cx="4778692" cy="12858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2007871" y="2306478"/>
            <a:ext cx="4778692" cy="135732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2007871" y="3307557"/>
            <a:ext cx="4778692" cy="12620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 flipH="1">
            <a:off x="6786781" y="2064326"/>
            <a:ext cx="6418" cy="13646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67491" y="3176336"/>
            <a:ext cx="1194559" cy="323165"/>
          </a:xfrm>
          <a:prstGeom prst="rect">
            <a:avLst/>
          </a:prstGeom>
          <a:solidFill>
            <a:srgbClr val="F0F0F0">
              <a:alpha val="470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Center prior</a:t>
            </a:r>
            <a:endParaRPr lang="ru-RU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7273882" y="2064326"/>
            <a:ext cx="2605" cy="374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9" b="14295"/>
          <a:stretch/>
        </p:blipFill>
        <p:spPr>
          <a:xfrm>
            <a:off x="1781677" y="5715000"/>
            <a:ext cx="7105651" cy="100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5943600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Area under ROC curve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8640" y="5767136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</a:t>
            </a:r>
            <a:r>
              <a:rPr lang="ru-RU" sz="1100" dirty="0" smtClean="0"/>
              <a:t>5</a:t>
            </a:r>
            <a:r>
              <a:rPr lang="en-US" sz="1100" dirty="0" smtClean="0"/>
              <a:t>0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594808" y="5770222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.5</a:t>
            </a:r>
            <a:r>
              <a:rPr lang="ru-RU" sz="1100" dirty="0" smtClean="0"/>
              <a:t>5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7420" y="5769021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.60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4269628" y="576312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.65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115852" y="576312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.70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5931568" y="576312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.75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6768188" y="576312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.80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7566284" y="576312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.85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8444588" y="5770222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</a:t>
            </a:r>
            <a:r>
              <a:rPr lang="en-US" sz="1100" dirty="0" smtClean="0"/>
              <a:t>.90</a:t>
            </a:r>
            <a:endParaRPr lang="ru-RU" sz="11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804248" y="4293096"/>
            <a:ext cx="2293349" cy="1239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815386" y="3454449"/>
            <a:ext cx="1135536" cy="766639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17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3" grpId="0" animBg="1"/>
      <p:bldP spid="3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97% </a:t>
            </a:r>
            <a:r>
              <a:rPr lang="ru-RU" sz="2800" b="1" dirty="0" smtClean="0"/>
              <a:t>научных статей – мусор</a:t>
            </a:r>
          </a:p>
          <a:p>
            <a:pPr marL="457200" lvl="1" indent="0">
              <a:buNone/>
            </a:pPr>
            <a:r>
              <a:rPr lang="ru-RU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По совершенно объективным причинам</a:t>
            </a:r>
          </a:p>
          <a:p>
            <a:pPr marL="457200" lvl="1" indent="0">
              <a:buNone/>
            </a:pPr>
            <a:r>
              <a:rPr lang="ru-RU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Эпичный пример – «</a:t>
            </a: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Wavelet video codec</a:t>
            </a:r>
            <a:r>
              <a:rPr lang="ru-RU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</a:p>
          <a:p>
            <a:r>
              <a:rPr lang="ru-RU" sz="2800" dirty="0" smtClean="0"/>
              <a:t>Наиболее практичные лучшие статьи часто на периферии </a:t>
            </a:r>
            <a:r>
              <a:rPr lang="en-US" sz="2800" dirty="0" smtClean="0"/>
              <a:t>“</a:t>
            </a:r>
            <a:r>
              <a:rPr lang="ru-RU" sz="2800" dirty="0" smtClean="0"/>
              <a:t>передовой научной мысли</a:t>
            </a:r>
            <a:r>
              <a:rPr lang="en-US" sz="2800" dirty="0" smtClean="0"/>
              <a:t>”</a:t>
            </a:r>
            <a:r>
              <a:rPr lang="ru-RU" sz="2800" dirty="0" smtClean="0"/>
              <a:t> </a:t>
            </a:r>
            <a:r>
              <a:rPr lang="ru-RU" sz="2800" dirty="0" smtClean="0">
                <a:sym typeface="Wingdings" pitchFamily="2" charset="2"/>
              </a:rPr>
              <a:t></a:t>
            </a:r>
            <a:endParaRPr lang="en-US" sz="2800" dirty="0" smtClean="0"/>
          </a:p>
          <a:p>
            <a:r>
              <a:rPr lang="ru-RU" sz="2800" b="1" dirty="0" smtClean="0"/>
              <a:t>Искать практичные подходы – редкий навык</a:t>
            </a:r>
            <a:r>
              <a:rPr lang="ru-RU" sz="2800" dirty="0" smtClean="0"/>
              <a:t>, которым обладают немногие (и часто недолго)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>
                    <a:lumMod val="50000"/>
                  </a:schemeClr>
                </a:solidFill>
              </a:rPr>
              <a:t>Освоиться как минимум в двух мирах</a:t>
            </a:r>
          </a:p>
          <a:p>
            <a:pPr marL="0" indent="0" algn="ctr">
              <a:buNone/>
            </a:pP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dirty="0" smtClean="0"/>
              <a:t>Научиться легко перемешаться между параллельными мирами</a:t>
            </a:r>
            <a:br>
              <a:rPr lang="ru-RU" sz="3600" dirty="0" smtClean="0"/>
            </a:b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И зарабатывать на этом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ru-RU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Как выбирать, чем заняться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5</a:t>
            </a:r>
            <a:r>
              <a:rPr lang="ru-RU" sz="1600" dirty="0" smtClean="0"/>
              <a:t>6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68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Трагедия профессии программист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856000" y="6486445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32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Найти призвание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ncy;&amp;acy;&amp;jcy;&amp;tcy;&amp;icy; &amp;pcy;&amp;rcy;&amp;icy;&amp;zcy;&amp;vcy;&amp;a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5563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11266" name="Picture 2" descr="Remote. &amp;Ocy;&amp;fcy;&amp;icy;&amp;scy; &amp;ncy;&amp;iecy; &amp;ocy;&amp;bcy;&amp;yacy;&amp;zcy;&amp;acy;&amp;tcy;&amp;iecy;&amp;lcy;&amp;ie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49" y="15156"/>
            <a:ext cx="4858413" cy="69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Кто-то </a:t>
            </a:r>
            <a:r>
              <a:rPr lang="ru-RU" sz="2800" u="sng" dirty="0" smtClean="0"/>
              <a:t>страдает в пробках</a:t>
            </a:r>
            <a:r>
              <a:rPr lang="ru-RU" sz="2800" dirty="0" smtClean="0"/>
              <a:t> (дважды в день) за 100 </a:t>
            </a:r>
            <a:r>
              <a:rPr lang="ru-RU" sz="2800" dirty="0" err="1" smtClean="0"/>
              <a:t>т.р</a:t>
            </a:r>
            <a:r>
              <a:rPr lang="ru-RU" sz="2800" dirty="0" smtClean="0"/>
              <a:t>., а кто-то удаленно работает из Таиланда </a:t>
            </a:r>
            <a:r>
              <a:rPr lang="ru-RU" sz="2800" u="sng" dirty="0" smtClean="0"/>
              <a:t>из бунгало на берегу</a:t>
            </a:r>
            <a:r>
              <a:rPr lang="ru-RU" sz="2800" dirty="0" smtClean="0"/>
              <a:t> (дважды в день подолгу купаясь) за 7-12</a:t>
            </a:r>
            <a:r>
              <a:rPr lang="en-US" sz="2800" dirty="0" smtClean="0"/>
              <a:t>K USD</a:t>
            </a:r>
            <a:r>
              <a:rPr lang="ru-RU" sz="2800" dirty="0" smtClean="0"/>
              <a:t> в месяц</a:t>
            </a:r>
          </a:p>
          <a:p>
            <a:r>
              <a:rPr lang="ru-RU" sz="2800" dirty="0" smtClean="0"/>
              <a:t>Второму еще и </a:t>
            </a:r>
            <a:r>
              <a:rPr lang="ru-RU" sz="2800" b="1" dirty="0" smtClean="0"/>
              <a:t>доплачивают за хобби </a:t>
            </a:r>
            <a:r>
              <a:rPr lang="ru-RU" sz="2800" dirty="0" smtClean="0"/>
              <a:t>(чтобы не перерабатывал)!</a:t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В этом есть великая справедливость!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</a:t>
            </a:r>
          </a:p>
          <a:p>
            <a:pPr marL="0" indent="0" algn="ctr">
              <a:buNone/>
            </a:pPr>
            <a:endParaRPr lang="ru-RU" sz="1200" b="1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Чего вам не хватает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для получения такой работы?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Сформулировать:</a:t>
            </a:r>
          </a:p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Что вас зажигает</a:t>
            </a:r>
          </a:p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Что вы умеете (собираетесь научиться)</a:t>
            </a:r>
          </a:p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Что (из того, что умеете) кому-то нужно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и далее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u="sng" dirty="0" smtClean="0"/>
              <a:t>Сформулировать свое призвание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(на этот период жизни)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Совет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: часто призвание НЕ ОДНО и может меняться с десятилетиями жизни!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О приемниках и передатчиках</a:t>
            </a:r>
            <a:endParaRPr lang="ru-RU" sz="4800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5</a:t>
            </a:r>
            <a:r>
              <a:rPr lang="ru-RU" sz="1600" dirty="0" smtClean="0"/>
              <a:t>6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93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информации возросло в разы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844824"/>
            <a:ext cx="3888432" cy="31683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Считается, что за 100 лет плотность потока воспринимаемой информации выросла </a:t>
            </a:r>
            <a:br>
              <a:rPr lang="ru-RU" dirty="0" smtClean="0"/>
            </a:br>
            <a:r>
              <a:rPr lang="ru-RU" dirty="0" smtClean="0"/>
              <a:t>в 174 раза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И в основном это «котики»…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098" name="Picture 2" descr="&amp;Kcy;&amp;acy;&amp;rcy;&amp;tcy;&amp;icy;&amp;ncy;&amp;kcy;&amp;icy; &amp;pcy;&amp;ocy; &amp;zcy;&amp;acy;&amp;pcy;&amp;rcy;&amp;ocy;&amp;scy;&amp;ucy; &amp;icy;&amp;ncy;&amp;fcy;&amp;ocy;&amp;rcy;&amp;mcy;&amp;acy;&amp;tscy;&amp;icy;&amp;ocy;&amp;ncy;&amp;ncy;&amp;ycy;&amp;jcy; &amp;shcy;&amp;ucy;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98155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9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8194" name="Picture 2" descr="http://www.chaskor.ru//gallery/56/233/600_44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5551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Kcy;&amp;acy;&amp;rcy;&amp;tcy;&amp;icy;&amp;ncy;&amp;kcy;&amp;icy; &amp;pcy;&amp;ocy; &amp;zcy;&amp;acy;&amp;pcy;&amp;rcy;&amp;ocy;&amp;scy;&amp;ucy; &amp;kcy;&amp;acy;&amp;kcy; &amp;icy;&amp;zcy;&amp;bcy;&amp;acy;&amp;vcy;&amp;icy;&amp;tcy;&amp;softcy;&amp;scy;&amp;yacy; &amp;ocy;&amp;tcy; &amp;zcy;&amp;acy;&amp;vcy;&amp;icy;&amp;scy;&amp;icy;&amp;mcy;&amp;ocy;&amp;scy;&amp;tcy;&amp;icy; &amp;ocy;&amp;tcy; &amp;fcy;&amp;iecy;&amp;jcy;&amp;scy;&amp;bcy;&amp;ucy;&amp;k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30690"/>
            <a:ext cx="3674051" cy="244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Наркотики 21 века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 smtClean="0"/>
              <a:t>Как избавиться от </a:t>
            </a:r>
            <a:r>
              <a:rPr lang="ru-RU" b="1" dirty="0" err="1" smtClean="0"/>
              <a:t>фейсбук</a:t>
            </a:r>
            <a:r>
              <a:rPr lang="ru-RU" b="1" dirty="0" smtClean="0"/>
              <a:t> зависимости</a:t>
            </a:r>
            <a:r>
              <a:rPr lang="ru-RU" b="1" dirty="0" smtClean="0">
                <a:hlinkClick r:id="rId3"/>
              </a:rPr>
              <a:t> 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thequestion.ru/questions/37570/kak-izbavitsya-ot-feisbuk-zavisimosti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facebook like dr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" y="1363674"/>
            <a:ext cx="5042203" cy="33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Kcy;&amp;acy;&amp;rcy;&amp;tcy;&amp;icy;&amp;ncy;&amp;kcy;&amp;icy; &amp;pcy;&amp;ocy; &amp;zcy;&amp;acy;&amp;pcy;&amp;rcy;&amp;ocy;&amp;scy;&amp;ucy; facebook like dr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13" y="1945703"/>
            <a:ext cx="4335899" cy="38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6146" name="Picture 2" descr="&amp;Kcy;&amp;acy;&amp;rcy;&amp;tcy;&amp;icy;&amp;ncy;&amp;kcy;&amp;icy; &amp;pcy;&amp;ocy; &amp;zcy;&amp;acy;&amp;pcy;&amp;rcy;&amp;ocy;&amp;scy;&amp;ucy; 30-day-facebook-f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50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&amp;Kcy;&amp;acy;&amp;rcy;&amp;tcy;&amp;icy;&amp;ncy;&amp;kcy;&amp;icy; &amp;pcy;&amp;ocy; &amp;zcy;&amp;acy;&amp;pcy;&amp;rcy;&amp;ocy;&amp;scy;&amp;ucy; 30-day-facebook-fa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95" y="-27384"/>
            <a:ext cx="4140617" cy="29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321297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Новая разновидность Великого Поста – </a:t>
            </a:r>
            <a:r>
              <a:rPr lang="ru-RU" sz="2400" b="1" dirty="0" smtClean="0"/>
              <a:t>месяц</a:t>
            </a:r>
            <a:r>
              <a:rPr lang="ru-RU" sz="2400" dirty="0" smtClean="0"/>
              <a:t> </a:t>
            </a:r>
            <a:r>
              <a:rPr lang="ru-RU" sz="2400" b="1" dirty="0" smtClean="0"/>
              <a:t>не ходить в </a:t>
            </a:r>
            <a:r>
              <a:rPr lang="en-US" sz="2400" b="1" dirty="0" smtClean="0"/>
              <a:t>Facebook</a:t>
            </a:r>
            <a:r>
              <a:rPr lang="ru-RU" sz="2400" dirty="0"/>
              <a:t>!</a:t>
            </a:r>
            <a:r>
              <a:rPr lang="en-US" sz="24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 все это могут…</a:t>
            </a:r>
            <a:endParaRPr lang="ru-RU" sz="2400" dirty="0"/>
          </a:p>
        </p:txBody>
      </p:sp>
      <p:pic>
        <p:nvPicPr>
          <p:cNvPr id="3074" name="Picture 2" descr="&amp;Kcy;&amp;acy;&amp;rcy;&amp;tcy;&amp;icy;&amp;ncy;&amp;kcy;&amp;icy; &amp;pcy;&amp;ocy; &amp;zcy;&amp;acy;&amp;pcy;&amp;rcy;&amp;ocy;&amp;scy;&amp;ucy; &amp;kcy;&amp;acy;&amp;kcy; &amp;icy;&amp;zcy;&amp;bcy;&amp;acy;&amp;vcy;&amp;icy;&amp;tcy;&amp;softcy;&amp;scy;&amp;yacy; &amp;ocy;&amp;tcy; &amp;zcy;&amp;acy;&amp;vcy;&amp;icy;&amp;scy;&amp;icy;&amp;mcy;&amp;ocy;&amp;scy;&amp;tcy;&amp;icy; &amp;ocy;&amp;tcy; &amp;fcy;&amp;iecy;&amp;jcy;&amp;scy;&amp;bcy;&amp;ucy;&amp;k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161334" cy="3471742"/>
          </a:xfrm>
          <a:prstGeom prst="rect">
            <a:avLst/>
          </a:prstGeom>
          <a:noFill/>
          <a:effectLst>
            <a:glow rad="381000">
              <a:srgbClr val="FFFF00">
                <a:alpha val="60000"/>
              </a:srgb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Kcy;&amp;acy;&amp;rcy;&amp;tcy;&amp;icy;&amp;ncy;&amp;kcy;&amp;icy; &amp;pcy;&amp;ocy; &amp;zcy;&amp;acy;&amp;pcy;&amp;rcy;&amp;ocy;&amp;scy;&amp;ucy; &amp;kcy;&amp;acy;&amp;kcy; &amp;icy;&amp;zcy;&amp;bcy;&amp;acy;&amp;vcy;&amp;icy;&amp;tcy;&amp;softcy;&amp;scy;&amp;yacy; &amp;ocy;&amp;tcy; &amp;zcy;&amp;acy;&amp;vcy;&amp;icy;&amp;scy;&amp;icy;&amp;mcy;&amp;ocy;&amp;scy;&amp;tcy;&amp;icy; &amp;ocy;&amp;tcy; &amp;fcy;&amp;iecy;&amp;jcy;&amp;scy;&amp;bcy;&amp;ucy;&amp;kcy;&amp;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13" y="5242068"/>
            <a:ext cx="4341577" cy="2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10244" name="Picture 4" descr="http://ozon-st.cdn.ngenix.net/multimedia/1005130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09272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Трагедия профессии программист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000" dirty="0" smtClean="0"/>
              <a:t>Кто из вас был в офисе программистских компаний?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я продуктивность поднимал :-)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1" y="3933056"/>
            <a:ext cx="6805613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2" y="1412776"/>
            <a:ext cx="6843713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2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/>
              <a:t>У каждого – </a:t>
            </a:r>
            <a:r>
              <a:rPr lang="ru-RU" sz="2800" b="1" u="sng" dirty="0" smtClean="0"/>
              <a:t>«свой </a:t>
            </a:r>
            <a:r>
              <a:rPr lang="en-US" sz="2800" b="1" u="sng" dirty="0" smtClean="0"/>
              <a:t>Facebook</a:t>
            </a:r>
            <a:r>
              <a:rPr lang="ru-RU" sz="2800" b="1" u="sng" dirty="0" smtClean="0"/>
              <a:t>»</a:t>
            </a:r>
            <a:r>
              <a:rPr lang="ru-RU" sz="2800" b="1" dirty="0" smtClean="0"/>
              <a:t> </a:t>
            </a:r>
          </a:p>
          <a:p>
            <a:r>
              <a:rPr lang="ru-RU" sz="2800" b="1" dirty="0" smtClean="0"/>
              <a:t>Воля</a:t>
            </a:r>
            <a:r>
              <a:rPr lang="ru-RU" sz="2800" dirty="0" smtClean="0"/>
              <a:t> </a:t>
            </a:r>
            <a:r>
              <a:rPr lang="ru-RU" sz="2800" b="1" dirty="0" smtClean="0"/>
              <a:t>– она как мышца:</a:t>
            </a:r>
            <a:r>
              <a:rPr lang="ru-RU" sz="2800" dirty="0" smtClean="0"/>
              <a:t> </a:t>
            </a:r>
            <a:r>
              <a:rPr lang="ru-RU" sz="2800" b="1" dirty="0" smtClean="0"/>
              <a:t>не качаешь – хиреет</a:t>
            </a:r>
          </a:p>
          <a:p>
            <a:r>
              <a:rPr lang="ru-RU" sz="2800" dirty="0" smtClean="0"/>
              <a:t>Слабая воля – серьезный враг удаленной «работы мечты»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«Я могу эффективно работать только с надсмотрщиком» - это </a:t>
            </a:r>
            <a:r>
              <a:rPr lang="ru-RU" sz="2800" u="sng" dirty="0" smtClean="0">
                <a:solidFill>
                  <a:schemeClr val="bg1">
                    <a:lumMod val="50000"/>
                  </a:schemeClr>
                </a:solidFill>
              </a:rPr>
              <a:t>добровольное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 превращение «работы» в «рабство»</a:t>
            </a:r>
          </a:p>
          <a:p>
            <a:r>
              <a:rPr lang="ru-RU" sz="2800" b="1" dirty="0" smtClean="0"/>
              <a:t>Самая интересная работа – творческая</a:t>
            </a:r>
            <a:r>
              <a:rPr lang="ru-RU" sz="2800" dirty="0" smtClean="0"/>
              <a:t>, а чем вы больше потребляете, тем сложнее творить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(с оговорками, но «творческие запои» – реальная проблема)</a:t>
            </a:r>
          </a:p>
          <a:p>
            <a:endParaRPr lang="ru-RU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4400" dirty="0" smtClean="0"/>
              <a:t>Поднимите личный </a:t>
            </a:r>
            <a:r>
              <a:rPr lang="en-US" sz="4400" dirty="0" smtClean="0"/>
              <a:t>PSNR*!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Peak signal-to-noise ratio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often abbreviated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PSNR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is an engineering term for the ratio between the maximum possible power of a signal and the power of corrupting noise that affects the fidelity of its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representation.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ru.wikipedia.org/wiki/PSNR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Жизненный цикл программиста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735926" y="6487200"/>
            <a:ext cx="588602" cy="3133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5</a:t>
            </a:r>
            <a:r>
              <a:rPr lang="ru-RU" sz="1600" dirty="0" smtClean="0"/>
              <a:t>6</a:t>
            </a:r>
          </a:p>
          <a:p>
            <a:endParaRPr lang="en-US" sz="1600" dirty="0"/>
          </a:p>
        </p:txBody>
      </p:sp>
      <p:pic>
        <p:nvPicPr>
          <p:cNvPr id="3074" name="Picture 2" descr="C:\Downloads\Лемминги итог\0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89350"/>
            <a:ext cx="1331640" cy="20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Жизненный цикл программиста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94</a:t>
            </a:fld>
            <a:endParaRPr lang="en-US" dirty="0"/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1034435"/>
              </p:ext>
            </p:extLst>
          </p:nvPr>
        </p:nvGraphicFramePr>
        <p:xfrm>
          <a:off x="395288" y="1412875"/>
          <a:ext cx="849788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89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Приобретение опыта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95</a:t>
            </a:fld>
            <a:endParaRPr lang="en-US" dirty="0"/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386523"/>
              </p:ext>
            </p:extLst>
          </p:nvPr>
        </p:nvGraphicFramePr>
        <p:xfrm>
          <a:off x="395288" y="1412875"/>
          <a:ext cx="849788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86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опыта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96</a:t>
            </a:fld>
            <a:endParaRPr lang="en-US" dirty="0"/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841222"/>
              </p:ext>
            </p:extLst>
          </p:nvPr>
        </p:nvGraphicFramePr>
        <p:xfrm>
          <a:off x="395288" y="1412875"/>
          <a:ext cx="849788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86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94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2780928"/>
            <a:ext cx="3960440" cy="136815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Волшебный пример того, как быстро устаревают технологии (и опыт!) у веб-программистов</a:t>
            </a:r>
            <a:br>
              <a:rPr lang="ru-RU" sz="2000" dirty="0" smtClean="0"/>
            </a:br>
            <a:r>
              <a:rPr lang="en-US" sz="2000" dirty="0">
                <a:hlinkClick r:id="rId3"/>
              </a:rPr>
              <a:t>https://habrahabr.ru/post/312022</a:t>
            </a:r>
            <a:r>
              <a:rPr lang="en-US" sz="2000" dirty="0" smtClean="0">
                <a:hlinkClick r:id="rId3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652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Карьера программиста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98</a:t>
            </a:fld>
            <a:endParaRPr lang="en-US" dirty="0"/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852213"/>
              </p:ext>
            </p:extLst>
          </p:nvPr>
        </p:nvGraphicFramePr>
        <p:xfrm>
          <a:off x="395288" y="1412875"/>
          <a:ext cx="849788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98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Лекция «36» Академии Яндекса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23929" y="6139292"/>
            <a:ext cx="4752528" cy="718707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ассказ Вадима </a:t>
            </a:r>
            <a:r>
              <a:rPr lang="ru-RU" dirty="0" err="1" smtClean="0"/>
              <a:t>Макишвили</a:t>
            </a:r>
            <a:r>
              <a:rPr lang="ru-RU" dirty="0" smtClean="0"/>
              <a:t> (руководитель, Яндекс) </a:t>
            </a:r>
            <a:r>
              <a:rPr lang="ru-RU" dirty="0"/>
              <a:t>— </a:t>
            </a:r>
            <a:r>
              <a:rPr lang="ru-RU" dirty="0" smtClean="0"/>
              <a:t>о </a:t>
            </a:r>
            <a:r>
              <a:rPr lang="ru-RU" dirty="0"/>
              <a:t>том, что ждет большинство из нас в 36 </a:t>
            </a:r>
            <a:r>
              <a:rPr lang="ru-RU" dirty="0" smtClean="0"/>
              <a:t>лет</a:t>
            </a: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www.youtube.com/watch?v=nIFClfBXuIQ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99" y="1412875"/>
            <a:ext cx="6762264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2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677AC"/>
      </a:accent1>
      <a:accent2>
        <a:srgbClr val="EA8532"/>
      </a:accent2>
      <a:accent3>
        <a:srgbClr val="D52557"/>
      </a:accent3>
      <a:accent4>
        <a:srgbClr val="75D5EB"/>
      </a:accent4>
      <a:accent5>
        <a:srgbClr val="29754B"/>
      </a:accent5>
      <a:accent6>
        <a:srgbClr val="6A2424"/>
      </a:accent6>
      <a:hlink>
        <a:srgbClr val="1F4291"/>
      </a:hlink>
      <a:folHlink>
        <a:srgbClr val="FF0066"/>
      </a:folHlink>
    </a:clrScheme>
    <a:fontScheme name="Custom 1">
      <a:majorFont>
        <a:latin typeface="Arial"/>
        <a:ea typeface="Helvetica Neue"/>
        <a:cs typeface="Helvetica Neue"/>
      </a:majorFont>
      <a:minorFont>
        <a:latin typeface="Arial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29792</TotalTime>
  <Words>2686</Words>
  <Application>Microsoft Office PowerPoint</Application>
  <PresentationFormat>On-screen Show (4:3)</PresentationFormat>
  <Paragraphs>537</Paragraphs>
  <Slides>108</Slides>
  <Notes>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Уйти с тропы лемминга: как программисту преуспеть по жизни</vt:lpstr>
      <vt:lpstr>Смысл учебы</vt:lpstr>
      <vt:lpstr>Чему не учат в (высшей) школе</vt:lpstr>
      <vt:lpstr>Самое главное об учебе</vt:lpstr>
      <vt:lpstr>Главный вопрос 3 курса</vt:lpstr>
      <vt:lpstr>Выводы</vt:lpstr>
      <vt:lpstr>Домашнее задание</vt:lpstr>
      <vt:lpstr>Трагедия профессии программист</vt:lpstr>
      <vt:lpstr>Трагедия профессии программист</vt:lpstr>
      <vt:lpstr>Типичный пейзаж?</vt:lpstr>
      <vt:lpstr>Ключевой вопрос!</vt:lpstr>
      <vt:lpstr>PowerPoint Presentation</vt:lpstr>
      <vt:lpstr>PowerPoint Presentation</vt:lpstr>
      <vt:lpstr>Возраст – важен!</vt:lpstr>
      <vt:lpstr>Я стану начальником</vt:lpstr>
      <vt:lpstr>Выводы</vt:lpstr>
      <vt:lpstr>Домашнее задание</vt:lpstr>
      <vt:lpstr>Путь лемминга</vt:lpstr>
      <vt:lpstr>О массовом непрофессионализме</vt:lpstr>
      <vt:lpstr>Миллионы леммингов  не ошибаются!</vt:lpstr>
      <vt:lpstr>Уходим с тропы леммингов</vt:lpstr>
      <vt:lpstr>PowerPoint Presentation</vt:lpstr>
      <vt:lpstr>Наработка профессионализма</vt:lpstr>
      <vt:lpstr>Психологическая парадокс</vt:lpstr>
      <vt:lpstr>А что читать-то?</vt:lpstr>
      <vt:lpstr>Смерть мудрости</vt:lpstr>
      <vt:lpstr>Современная мифология</vt:lpstr>
      <vt:lpstr>Выводы</vt:lpstr>
      <vt:lpstr>Домашнее задание</vt:lpstr>
      <vt:lpstr>К вопросу о ваших целях</vt:lpstr>
      <vt:lpstr>К вопросу о целях</vt:lpstr>
      <vt:lpstr>Доход через 10 лет</vt:lpstr>
      <vt:lpstr>Масштабность цели</vt:lpstr>
      <vt:lpstr>Высшая математика выбора цели «на пальцах»</vt:lpstr>
      <vt:lpstr>Как выглядят правильные цели?</vt:lpstr>
      <vt:lpstr>Выводы</vt:lpstr>
      <vt:lpstr>Домашнее задание</vt:lpstr>
      <vt:lpstr>Как научиться  включать мозг?</vt:lpstr>
      <vt:lpstr>Как научиться включать мозг?</vt:lpstr>
      <vt:lpstr>Мы же программисты?</vt:lpstr>
      <vt:lpstr>Развитие творческого мышления История про детский сад</vt:lpstr>
      <vt:lpstr>Развитие творческого мышления Решение проблемы</vt:lpstr>
      <vt:lpstr>Скорость программирования</vt:lpstr>
      <vt:lpstr>Концепция корзины</vt:lpstr>
      <vt:lpstr>Выводы</vt:lpstr>
      <vt:lpstr>Домашнее задание</vt:lpstr>
      <vt:lpstr>О видеогруппе, уникальных скилах и больших зарплатах</vt:lpstr>
      <vt:lpstr>Чем мы занимаемся</vt:lpstr>
      <vt:lpstr>Доклад на SDA-2016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Основное – задания</vt:lpstr>
      <vt:lpstr>Уровни духовного роста</vt:lpstr>
      <vt:lpstr>Задачи студентов</vt:lpstr>
      <vt:lpstr>Задачи аспирантов</vt:lpstr>
      <vt:lpstr>PowerPoint Presentation</vt:lpstr>
      <vt:lpstr>О зарплате</vt:lpstr>
      <vt:lpstr>Шаблоны дальше рвем?</vt:lpstr>
      <vt:lpstr>Выводы</vt:lpstr>
      <vt:lpstr>Домашнее задание</vt:lpstr>
      <vt:lpstr>О параллельных мирах</vt:lpstr>
      <vt:lpstr>Существует два параллельных мира</vt:lpstr>
      <vt:lpstr>Как превратить CV в резюме</vt:lpstr>
      <vt:lpstr>Карты салиентности</vt:lpstr>
      <vt:lpstr>PowerPoint Presentation</vt:lpstr>
      <vt:lpstr>Построение карт салиентности </vt:lpstr>
      <vt:lpstr>Место примитивного метода</vt:lpstr>
      <vt:lpstr>Выводы</vt:lpstr>
      <vt:lpstr>Домашнее задание</vt:lpstr>
      <vt:lpstr>Как выбирать, чем заняться</vt:lpstr>
      <vt:lpstr>Найти призвание</vt:lpstr>
      <vt:lpstr>PowerPoint Presentation</vt:lpstr>
      <vt:lpstr>Выводы</vt:lpstr>
      <vt:lpstr>Домашнее задание</vt:lpstr>
      <vt:lpstr>О приемниках и передатчиках</vt:lpstr>
      <vt:lpstr>Количество информации возросло в разы</vt:lpstr>
      <vt:lpstr>PowerPoint Presentation</vt:lpstr>
      <vt:lpstr>Наркотики 21 века</vt:lpstr>
      <vt:lpstr>PowerPoint Presentation</vt:lpstr>
      <vt:lpstr>PowerPoint Presentation</vt:lpstr>
      <vt:lpstr>Как я продуктивность поднимал :-) </vt:lpstr>
      <vt:lpstr>Выводы</vt:lpstr>
      <vt:lpstr>Домашнее задание</vt:lpstr>
      <vt:lpstr>Жизненный цикл программиста</vt:lpstr>
      <vt:lpstr>Жизненный цикл программиста</vt:lpstr>
      <vt:lpstr>Приобретение опыта</vt:lpstr>
      <vt:lpstr>Актуальность опыта</vt:lpstr>
      <vt:lpstr>PowerPoint Presentation</vt:lpstr>
      <vt:lpstr>Карьера программиста</vt:lpstr>
      <vt:lpstr>Лекция «36» Академии Яндекса</vt:lpstr>
      <vt:lpstr>PowerPoint Presentation</vt:lpstr>
      <vt:lpstr>PowerPoint Presentation</vt:lpstr>
      <vt:lpstr>Жизненные кризисы</vt:lpstr>
      <vt:lpstr>Выводы</vt:lpstr>
      <vt:lpstr>Домашнее задание</vt:lpstr>
      <vt:lpstr>Зачем все это рассказывается?</vt:lpstr>
      <vt:lpstr>PowerPoint Presentation</vt:lpstr>
      <vt:lpstr>Итоги (домашние задания)</vt:lpstr>
      <vt:lpstr>Благодарности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Анастасия Анциферова</dc:creator>
  <cp:lastModifiedBy>dmitriy</cp:lastModifiedBy>
  <cp:revision>192</cp:revision>
  <dcterms:created xsi:type="dcterms:W3CDTF">2016-03-25T16:10:32Z</dcterms:created>
  <dcterms:modified xsi:type="dcterms:W3CDTF">2017-03-25T08:11:56Z</dcterms:modified>
</cp:coreProperties>
</file>